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handoutMasterIdLst>
    <p:handoutMasterId r:id="rId19"/>
  </p:handoutMasterIdLst>
  <p:sldIdLst>
    <p:sldId id="258" r:id="rId2"/>
    <p:sldId id="260" r:id="rId3"/>
    <p:sldId id="272" r:id="rId4"/>
    <p:sldId id="274" r:id="rId5"/>
    <p:sldId id="261" r:id="rId6"/>
    <p:sldId id="262" r:id="rId7"/>
    <p:sldId id="263" r:id="rId8"/>
    <p:sldId id="265" r:id="rId9"/>
    <p:sldId id="264" r:id="rId10"/>
    <p:sldId id="273" r:id="rId11"/>
    <p:sldId id="266" r:id="rId12"/>
    <p:sldId id="267" r:id="rId13"/>
    <p:sldId id="268" r:id="rId14"/>
    <p:sldId id="269" r:id="rId15"/>
    <p:sldId id="270" r:id="rId16"/>
    <p:sldId id="271" r:id="rId17"/>
  </p:sldIdLst>
  <p:sldSz cx="37385625" cy="210312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Montserrat Medium" panose="000006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XnoOUwofuzA1xCBXy88POipc0K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36EBF"/>
    <a:srgbClr val="188EEE"/>
    <a:srgbClr val="0E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496" autoAdjust="0"/>
  </p:normalViewPr>
  <p:slideViewPr>
    <p:cSldViewPr snapToGrid="0" snapToObjects="1">
      <p:cViewPr varScale="1">
        <p:scale>
          <a:sx n="24" d="100"/>
          <a:sy n="24" d="100"/>
        </p:scale>
        <p:origin x="10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8B2A24-0B70-1DB2-F512-02E25C5202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ghkygkf</a:t>
            </a:r>
          </a:p>
        </p:txBody>
      </p:sp>
      <p:sp>
        <p:nvSpPr>
          <p:cNvPr id="3" name="Date Placeholder 2">
            <a:extLst>
              <a:ext uri="{FF2B5EF4-FFF2-40B4-BE49-F238E27FC236}">
                <a16:creationId xmlns:a16="http://schemas.microsoft.com/office/drawing/2014/main" id="{336CAC7E-343E-6FA4-1B74-DA1CAA104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DDB14D-8504-476C-A742-E9A76DC692B9}" type="datetimeFigureOut">
              <a:rPr lang="en-US" smtClean="0"/>
              <a:t>11/30/2022</a:t>
            </a:fld>
            <a:endParaRPr lang="en-US"/>
          </a:p>
        </p:txBody>
      </p:sp>
      <p:sp>
        <p:nvSpPr>
          <p:cNvPr id="4" name="Footer Placeholder 3">
            <a:extLst>
              <a:ext uri="{FF2B5EF4-FFF2-40B4-BE49-F238E27FC236}">
                <a16:creationId xmlns:a16="http://schemas.microsoft.com/office/drawing/2014/main" id="{F8F359AB-8D76-8D07-ED87-8AED9FBA58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cjcyudyt</a:t>
            </a:r>
          </a:p>
        </p:txBody>
      </p:sp>
      <p:sp>
        <p:nvSpPr>
          <p:cNvPr id="5" name="Slide Number Placeholder 4">
            <a:extLst>
              <a:ext uri="{FF2B5EF4-FFF2-40B4-BE49-F238E27FC236}">
                <a16:creationId xmlns:a16="http://schemas.microsoft.com/office/drawing/2014/main" id="{4645DF69-0D70-68E8-C900-14255895A2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4B080-594D-4565-9D4F-7306F3BD199E}" type="slidenum">
              <a:rPr lang="en-US" smtClean="0"/>
              <a:t>‹#›</a:t>
            </a:fld>
            <a:endParaRPr lang="en-US"/>
          </a:p>
        </p:txBody>
      </p:sp>
    </p:spTree>
    <p:extLst>
      <p:ext uri="{BB962C8B-B14F-4D97-AF65-F5344CB8AC3E}">
        <p14:creationId xmlns:p14="http://schemas.microsoft.com/office/powerpoint/2010/main" val="39857832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ghkygkf</a:t>
            </a:r>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cjcyudyt</a:t>
            </a:r>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29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6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67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333333"/>
                </a:solidFill>
                <a:effectLst/>
                <a:latin typeface="Arial" panose="020B0604020202020204" pitchFamily="34" charset="0"/>
              </a:rPr>
              <a:t>seven hundred sixty thousand examinations</a:t>
            </a:r>
          </a:p>
          <a:p>
            <a:pPr marL="0" lvl="0" indent="0" algn="l" rtl="0">
              <a:spcBef>
                <a:spcPts val="0"/>
              </a:spcBef>
              <a:spcAft>
                <a:spcPts val="0"/>
              </a:spcAft>
              <a:buNone/>
            </a:pPr>
            <a:r>
              <a:rPr lang="en-US" b="0" i="0" dirty="0">
                <a:solidFill>
                  <a:srgbClr val="333333"/>
                </a:solidFill>
                <a:effectLst/>
                <a:latin typeface="Arial" panose="020B0604020202020204" pitchFamily="34" charset="0"/>
              </a:rPr>
              <a:t>two hundred twenty thousand patients</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59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50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04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sz="1800" dirty="0">
              <a:effectLst/>
              <a:latin typeface="Times New Roman" panose="02020603050405020304" pitchFamily="18" charset="0"/>
            </a:endParaRPr>
          </a:p>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88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47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59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06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57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2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Times New Roman" panose="02020603050405020304" pitchFamily="18" charset="0"/>
                <a:ea typeface="Times New Roman" panose="02020603050405020304" pitchFamily="18" charset="0"/>
              </a:rPr>
              <a:t>that retrospective review by experts of the images containing cancerous lesions is inherently biased, this was done purely to guide annotation of images, then to allow testing of the AI which interpreted all consecutive screens in the study, so the method to test the AI was not biased</a:t>
            </a:r>
          </a:p>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2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89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2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37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TITLE">
    <p:spTree>
      <p:nvGrpSpPr>
        <p:cNvPr id="1" name="Shape 15"/>
        <p:cNvGrpSpPr/>
        <p:nvPr/>
      </p:nvGrpSpPr>
      <p:grpSpPr>
        <a:xfrm>
          <a:off x="0" y="0"/>
          <a:ext cx="0" cy="0"/>
          <a:chOff x="0" y="0"/>
          <a:chExt cx="0" cy="0"/>
        </a:xfrm>
      </p:grpSpPr>
      <p:sp>
        <p:nvSpPr>
          <p:cNvPr id="17" name="Google Shape;17;p4"/>
          <p:cNvSpPr txBox="1">
            <a:spLocks noGrp="1"/>
          </p:cNvSpPr>
          <p:nvPr>
            <p:ph type="subTitle" idx="1"/>
          </p:nvPr>
        </p:nvSpPr>
        <p:spPr>
          <a:xfrm>
            <a:off x="4673203" y="11046250"/>
            <a:ext cx="28039219" cy="507767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0">
                <a:solidFill>
                  <a:srgbClr val="0070C0"/>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550790" y="5243198"/>
            <a:ext cx="32245102" cy="874839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Montserrat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2550790" y="14074355"/>
            <a:ext cx="32245102" cy="460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8E8F"/>
              </a:buClr>
              <a:buSzPts val="2400"/>
              <a:buNone/>
              <a:defRPr sz="2400">
                <a:solidFill>
                  <a:srgbClr val="8C8E8F"/>
                </a:solidFill>
              </a:defRPr>
            </a:lvl1pPr>
            <a:lvl2pPr marL="914400" lvl="1" indent="-228600" algn="l">
              <a:lnSpc>
                <a:spcPct val="90000"/>
              </a:lnSpc>
              <a:spcBef>
                <a:spcPts val="500"/>
              </a:spcBef>
              <a:spcAft>
                <a:spcPts val="0"/>
              </a:spcAft>
              <a:buClr>
                <a:srgbClr val="8C8E8F"/>
              </a:buClr>
              <a:buSzPts val="2000"/>
              <a:buNone/>
              <a:defRPr sz="2000">
                <a:solidFill>
                  <a:srgbClr val="8C8E8F"/>
                </a:solidFill>
              </a:defRPr>
            </a:lvl2pPr>
            <a:lvl3pPr marL="1371600" lvl="2" indent="-228600" algn="l">
              <a:lnSpc>
                <a:spcPct val="90000"/>
              </a:lnSpc>
              <a:spcBef>
                <a:spcPts val="500"/>
              </a:spcBef>
              <a:spcAft>
                <a:spcPts val="0"/>
              </a:spcAft>
              <a:buClr>
                <a:srgbClr val="8C8E8F"/>
              </a:buClr>
              <a:buSzPts val="1800"/>
              <a:buNone/>
              <a:defRPr sz="1800">
                <a:solidFill>
                  <a:srgbClr val="8C8E8F"/>
                </a:solidFill>
              </a:defRPr>
            </a:lvl3pPr>
            <a:lvl4pPr marL="1828800" lvl="3" indent="-228600" algn="l">
              <a:lnSpc>
                <a:spcPct val="90000"/>
              </a:lnSpc>
              <a:spcBef>
                <a:spcPts val="500"/>
              </a:spcBef>
              <a:spcAft>
                <a:spcPts val="0"/>
              </a:spcAft>
              <a:buClr>
                <a:srgbClr val="8C8E8F"/>
              </a:buClr>
              <a:buSzPts val="1600"/>
              <a:buNone/>
              <a:defRPr sz="1600">
                <a:solidFill>
                  <a:srgbClr val="8C8E8F"/>
                </a:solidFill>
              </a:defRPr>
            </a:lvl4pPr>
            <a:lvl5pPr marL="2286000" lvl="4" indent="-228600" algn="l">
              <a:lnSpc>
                <a:spcPct val="90000"/>
              </a:lnSpc>
              <a:spcBef>
                <a:spcPts val="500"/>
              </a:spcBef>
              <a:spcAft>
                <a:spcPts val="0"/>
              </a:spcAft>
              <a:buClr>
                <a:srgbClr val="8C8E8F"/>
              </a:buClr>
              <a:buSzPts val="1600"/>
              <a:buNone/>
              <a:defRPr sz="1600">
                <a:solidFill>
                  <a:srgbClr val="8C8E8F"/>
                </a:solidFill>
              </a:defRPr>
            </a:lvl5pPr>
            <a:lvl6pPr marL="2743200" lvl="5" indent="-228600" algn="l">
              <a:lnSpc>
                <a:spcPct val="90000"/>
              </a:lnSpc>
              <a:spcBef>
                <a:spcPts val="500"/>
              </a:spcBef>
              <a:spcAft>
                <a:spcPts val="0"/>
              </a:spcAft>
              <a:buClr>
                <a:srgbClr val="8C8E8F"/>
              </a:buClr>
              <a:buSzPts val="1600"/>
              <a:buNone/>
              <a:defRPr sz="1600">
                <a:solidFill>
                  <a:srgbClr val="8C8E8F"/>
                </a:solidFill>
              </a:defRPr>
            </a:lvl6pPr>
            <a:lvl7pPr marL="3200400" lvl="6" indent="-228600" algn="l">
              <a:lnSpc>
                <a:spcPct val="90000"/>
              </a:lnSpc>
              <a:spcBef>
                <a:spcPts val="500"/>
              </a:spcBef>
              <a:spcAft>
                <a:spcPts val="0"/>
              </a:spcAft>
              <a:buClr>
                <a:srgbClr val="8C8E8F"/>
              </a:buClr>
              <a:buSzPts val="1600"/>
              <a:buNone/>
              <a:defRPr sz="1600">
                <a:solidFill>
                  <a:srgbClr val="8C8E8F"/>
                </a:solidFill>
              </a:defRPr>
            </a:lvl7pPr>
            <a:lvl8pPr marL="3657600" lvl="7" indent="-228600" algn="l">
              <a:lnSpc>
                <a:spcPct val="90000"/>
              </a:lnSpc>
              <a:spcBef>
                <a:spcPts val="500"/>
              </a:spcBef>
              <a:spcAft>
                <a:spcPts val="0"/>
              </a:spcAft>
              <a:buClr>
                <a:srgbClr val="8C8E8F"/>
              </a:buClr>
              <a:buSzPts val="1600"/>
              <a:buNone/>
              <a:defRPr sz="1600">
                <a:solidFill>
                  <a:srgbClr val="8C8E8F"/>
                </a:solidFill>
              </a:defRPr>
            </a:lvl8pPr>
            <a:lvl9pPr marL="4114800" lvl="8" indent="-228600" algn="l">
              <a:lnSpc>
                <a:spcPct val="90000"/>
              </a:lnSpc>
              <a:spcBef>
                <a:spcPts val="500"/>
              </a:spcBef>
              <a:spcAft>
                <a:spcPts val="0"/>
              </a:spcAft>
              <a:buClr>
                <a:srgbClr val="8C8E8F"/>
              </a:buClr>
              <a:buSzPts val="1600"/>
              <a:buNone/>
              <a:defRPr sz="1600">
                <a:solidFill>
                  <a:srgbClr val="8C8E8F"/>
                </a:solidFill>
              </a:defRPr>
            </a:lvl9pPr>
          </a:lstStyle>
          <a:p>
            <a:endParaRPr/>
          </a:p>
        </p:txBody>
      </p:sp>
      <p:sp>
        <p:nvSpPr>
          <p:cNvPr id="35" name="Google Shape;35;p7"/>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5400">
                <a:solidFill>
                  <a:srgbClr val="0070C0"/>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570262" y="1119718"/>
            <a:ext cx="32245102" cy="4065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2570262" y="5598583"/>
            <a:ext cx="15888891" cy="133441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body" idx="2"/>
          </p:nvPr>
        </p:nvSpPr>
        <p:spPr>
          <a:xfrm>
            <a:off x="18926472" y="5598583"/>
            <a:ext cx="15888891" cy="133441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575131" y="1119718"/>
            <a:ext cx="32245102" cy="4065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2575133" y="5155567"/>
            <a:ext cx="15815870" cy="25266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9"/>
          <p:cNvSpPr txBox="1">
            <a:spLocks noGrp="1"/>
          </p:cNvSpPr>
          <p:nvPr>
            <p:ph type="body" idx="2"/>
          </p:nvPr>
        </p:nvSpPr>
        <p:spPr>
          <a:xfrm>
            <a:off x="2575133" y="7682230"/>
            <a:ext cx="15815870" cy="11299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9"/>
          <p:cNvSpPr txBox="1">
            <a:spLocks noGrp="1"/>
          </p:cNvSpPr>
          <p:nvPr>
            <p:ph type="body" idx="3"/>
          </p:nvPr>
        </p:nvSpPr>
        <p:spPr>
          <a:xfrm>
            <a:off x="18926473" y="5155567"/>
            <a:ext cx="15893760" cy="25266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9"/>
          <p:cNvSpPr txBox="1">
            <a:spLocks noGrp="1"/>
          </p:cNvSpPr>
          <p:nvPr>
            <p:ph type="body" idx="4"/>
          </p:nvPr>
        </p:nvSpPr>
        <p:spPr>
          <a:xfrm>
            <a:off x="18926473" y="7682230"/>
            <a:ext cx="15893760" cy="11299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9"/>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2575133" y="1402080"/>
            <a:ext cx="12057836" cy="490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15893760" y="3028105"/>
            <a:ext cx="18926473" cy="14945783"/>
          </a:xfrm>
          <a:prstGeom prst="rect">
            <a:avLst/>
          </a:prstGeom>
          <a:noFill/>
          <a:ln>
            <a:noFill/>
          </a:ln>
        </p:spPr>
      </p:sp>
      <p:sp>
        <p:nvSpPr>
          <p:cNvPr id="68" name="Google Shape;68;p12"/>
          <p:cNvSpPr txBox="1">
            <a:spLocks noGrp="1"/>
          </p:cNvSpPr>
          <p:nvPr>
            <p:ph type="body" idx="1"/>
          </p:nvPr>
        </p:nvSpPr>
        <p:spPr>
          <a:xfrm>
            <a:off x="2575133" y="6309360"/>
            <a:ext cx="12057836" cy="11688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2570262" y="1119718"/>
            <a:ext cx="32245102" cy="4065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12020761" y="-3851916"/>
            <a:ext cx="13344103" cy="3224510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21873241" y="6000564"/>
            <a:ext cx="17822970" cy="8061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5517030" y="-1827051"/>
            <a:ext cx="17822970" cy="237165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2570262" y="1119718"/>
            <a:ext cx="32245102" cy="40650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Medium"/>
              <a:buNone/>
              <a:defRPr sz="4400" b="0" i="0" u="none" strike="noStrike" cap="none">
                <a:solidFill>
                  <a:schemeClr val="dk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
          <p:cNvSpPr txBox="1">
            <a:spLocks noGrp="1"/>
          </p:cNvSpPr>
          <p:nvPr>
            <p:ph type="dt" idx="10"/>
          </p:nvPr>
        </p:nvSpPr>
        <p:spPr>
          <a:xfrm>
            <a:off x="2570262" y="19492808"/>
            <a:ext cx="8411766" cy="11197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C8E8F"/>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3" name="Google Shape;13;p3"/>
          <p:cNvSpPr txBox="1">
            <a:spLocks noGrp="1"/>
          </p:cNvSpPr>
          <p:nvPr>
            <p:ph type="ftr" idx="11"/>
          </p:nvPr>
        </p:nvSpPr>
        <p:spPr>
          <a:xfrm>
            <a:off x="12383989" y="19492808"/>
            <a:ext cx="12617648" cy="11197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C8E8F"/>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4" name="Google Shape;14;p3"/>
          <p:cNvSpPr txBox="1">
            <a:spLocks noGrp="1"/>
          </p:cNvSpPr>
          <p:nvPr>
            <p:ph type="sldNum" idx="12"/>
          </p:nvPr>
        </p:nvSpPr>
        <p:spPr>
          <a:xfrm>
            <a:off x="26403597" y="19492808"/>
            <a:ext cx="8411766" cy="11197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1pPr>
            <a:lvl2pPr marL="0" marR="0" lvl="1"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2pPr>
            <a:lvl3pPr marL="0" marR="0" lvl="2"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3pPr>
            <a:lvl4pPr marL="0" marR="0" lvl="3"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4pPr>
            <a:lvl5pPr marL="0" marR="0" lvl="4"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5pPr>
            <a:lvl6pPr marL="0" marR="0" lvl="5"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6pPr>
            <a:lvl7pPr marL="0" marR="0" lvl="6"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7pPr>
            <a:lvl8pPr marL="0" marR="0" lvl="7"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8pPr>
            <a:lvl9pPr marL="0" marR="0" lvl="8" indent="0" algn="r" rtl="0">
              <a:spcBef>
                <a:spcPts val="0"/>
              </a:spcBef>
              <a:buNone/>
              <a:defRPr sz="1200" b="0" i="0" u="none" strike="noStrike" cap="none">
                <a:solidFill>
                  <a:srgbClr val="8C8E8F"/>
                </a:solidFill>
                <a:latin typeface="Montserrat Medium"/>
                <a:ea typeface="Montserrat Medium"/>
                <a:cs typeface="Montserrat Medium"/>
                <a:sym typeface="Montserrat Medium"/>
              </a:defRPr>
            </a:lvl9pPr>
          </a:lstStyle>
          <a:p>
            <a:fld id="{00000000-1234-1234-1234-123412341234}" type="slidenum">
              <a:rPr lang="fr-FR" smtClean="0"/>
              <a:pPr/>
              <a:t>‹#›</a:t>
            </a:fld>
            <a:endParaRPr lang="fr-F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pacile@therapixel.com"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spacile@therapixel.com"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17782062"/>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4" name="TextBox 3">
            <a:extLst>
              <a:ext uri="{FF2B5EF4-FFF2-40B4-BE49-F238E27FC236}">
                <a16:creationId xmlns:a16="http://schemas.microsoft.com/office/drawing/2014/main" id="{6B13641A-7C52-5E17-F00D-2B3DD2CCA27D}"/>
              </a:ext>
            </a:extLst>
          </p:cNvPr>
          <p:cNvSpPr txBox="1"/>
          <p:nvPr/>
        </p:nvSpPr>
        <p:spPr>
          <a:xfrm>
            <a:off x="4550092" y="5632162"/>
            <a:ext cx="28285440" cy="4524315"/>
          </a:xfrm>
          <a:prstGeom prst="rect">
            <a:avLst/>
          </a:prstGeom>
          <a:noFill/>
        </p:spPr>
        <p:txBody>
          <a:bodyPr wrap="square" rtlCol="0">
            <a:spAutoFit/>
          </a:bodyPr>
          <a:lstStyle/>
          <a:p>
            <a:pPr algn="ctr"/>
            <a:r>
              <a:rPr lang="en-US" sz="9600" b="1" cap="small" dirty="0">
                <a:solidFill>
                  <a:schemeClr val="bg1"/>
                </a:solidFill>
              </a:rPr>
              <a:t>A novel approach for the evaluation of artificial intelligence on consecutive screening mammograms</a:t>
            </a:r>
          </a:p>
        </p:txBody>
      </p:sp>
      <p:sp>
        <p:nvSpPr>
          <p:cNvPr id="5" name="TextBox 4">
            <a:extLst>
              <a:ext uri="{FF2B5EF4-FFF2-40B4-BE49-F238E27FC236}">
                <a16:creationId xmlns:a16="http://schemas.microsoft.com/office/drawing/2014/main" id="{A9E905E7-051C-E4B9-170E-8406DF546F90}"/>
              </a:ext>
            </a:extLst>
          </p:cNvPr>
          <p:cNvSpPr txBox="1"/>
          <p:nvPr/>
        </p:nvSpPr>
        <p:spPr>
          <a:xfrm>
            <a:off x="11430000" y="11734800"/>
            <a:ext cx="14813280" cy="752963"/>
          </a:xfrm>
          <a:prstGeom prst="rect">
            <a:avLst/>
          </a:prstGeom>
          <a:noFill/>
        </p:spPr>
        <p:txBody>
          <a:bodyPr wrap="square" rtlCol="0">
            <a:spAutoFit/>
          </a:bodyPr>
          <a:lstStyle/>
          <a:p>
            <a:pPr algn="ctr"/>
            <a:r>
              <a:rPr lang="en-US" b="1" dirty="0">
                <a:solidFill>
                  <a:schemeClr val="bg1"/>
                </a:solidFill>
              </a:rPr>
              <a:t>S. Pacilè</a:t>
            </a:r>
            <a:r>
              <a:rPr lang="en-US" dirty="0">
                <a:solidFill>
                  <a:schemeClr val="bg1"/>
                </a:solidFill>
              </a:rPr>
              <a:t>, N. </a:t>
            </a:r>
            <a:r>
              <a:rPr lang="en-US" dirty="0" err="1">
                <a:solidFill>
                  <a:schemeClr val="bg1"/>
                </a:solidFill>
              </a:rPr>
              <a:t>Houssami</a:t>
            </a:r>
            <a:r>
              <a:rPr lang="en-US" dirty="0">
                <a:solidFill>
                  <a:schemeClr val="bg1"/>
                </a:solidFill>
              </a:rPr>
              <a:t>, </a:t>
            </a:r>
            <a:r>
              <a:rPr lang="en-US" dirty="0" err="1">
                <a:solidFill>
                  <a:schemeClr val="bg1"/>
                </a:solidFill>
              </a:rPr>
              <a:t>P.Fillard</a:t>
            </a:r>
            <a:endParaRPr lang="en-US" dirty="0">
              <a:solidFill>
                <a:schemeClr val="bg1"/>
              </a:solidFill>
            </a:endParaRPr>
          </a:p>
        </p:txBody>
      </p:sp>
      <p:sp>
        <p:nvSpPr>
          <p:cNvPr id="3" name="TextBox 2">
            <a:extLst>
              <a:ext uri="{FF2B5EF4-FFF2-40B4-BE49-F238E27FC236}">
                <a16:creationId xmlns:a16="http://schemas.microsoft.com/office/drawing/2014/main" id="{04FCDF01-4A7F-CD57-916C-70EEBE24D9E2}"/>
              </a:ext>
            </a:extLst>
          </p:cNvPr>
          <p:cNvSpPr txBox="1"/>
          <p:nvPr/>
        </p:nvSpPr>
        <p:spPr>
          <a:xfrm>
            <a:off x="14214942" y="18019059"/>
            <a:ext cx="8955741" cy="752963"/>
          </a:xfrm>
          <a:prstGeom prst="rect">
            <a:avLst/>
          </a:prstGeom>
          <a:noFill/>
        </p:spPr>
        <p:txBody>
          <a:bodyPr wrap="square" rtlCol="0">
            <a:spAutoFit/>
          </a:bodyPr>
          <a:lstStyle/>
          <a:p>
            <a:pPr algn="ctr"/>
            <a:r>
              <a:rPr lang="en-US" i="1" dirty="0">
                <a:hlinkClick r:id="rId5"/>
              </a:rPr>
              <a:t>spacile@therapixel.com</a:t>
            </a:r>
            <a:r>
              <a:rPr lang="en-US" i="1" dirty="0"/>
              <a:t> </a:t>
            </a:r>
          </a:p>
        </p:txBody>
      </p:sp>
    </p:spTree>
    <p:extLst>
      <p:ext uri="{BB962C8B-B14F-4D97-AF65-F5344CB8AC3E}">
        <p14:creationId xmlns:p14="http://schemas.microsoft.com/office/powerpoint/2010/main" val="200591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Methods</a:t>
            </a:r>
          </a:p>
        </p:txBody>
      </p:sp>
      <p:grpSp>
        <p:nvGrpSpPr>
          <p:cNvPr id="12" name="Group 11">
            <a:extLst>
              <a:ext uri="{FF2B5EF4-FFF2-40B4-BE49-F238E27FC236}">
                <a16:creationId xmlns:a16="http://schemas.microsoft.com/office/drawing/2014/main" id="{BAF6987F-6BFF-D211-26CD-E99CF06F3F86}"/>
              </a:ext>
            </a:extLst>
          </p:cNvPr>
          <p:cNvGrpSpPr/>
          <p:nvPr/>
        </p:nvGrpSpPr>
        <p:grpSpPr>
          <a:xfrm>
            <a:off x="415573" y="2945733"/>
            <a:ext cx="36539237" cy="8324305"/>
            <a:chOff x="423193" y="3619500"/>
            <a:chExt cx="36539237" cy="8324305"/>
          </a:xfrm>
        </p:grpSpPr>
        <p:pic>
          <p:nvPicPr>
            <p:cNvPr id="8" name="Picture 7">
              <a:extLst>
                <a:ext uri="{FF2B5EF4-FFF2-40B4-BE49-F238E27FC236}">
                  <a16:creationId xmlns:a16="http://schemas.microsoft.com/office/drawing/2014/main" id="{8FC3F247-4724-DA6F-68DE-D49FA9B145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93" y="3619500"/>
              <a:ext cx="36539237" cy="5524500"/>
            </a:xfrm>
            <a:prstGeom prst="rect">
              <a:avLst/>
            </a:prstGeom>
            <a:noFill/>
            <a:ln>
              <a:noFill/>
            </a:ln>
          </p:spPr>
        </p:pic>
        <p:sp>
          <p:nvSpPr>
            <p:cNvPr id="11" name="TextBox 10">
              <a:extLst>
                <a:ext uri="{FF2B5EF4-FFF2-40B4-BE49-F238E27FC236}">
                  <a16:creationId xmlns:a16="http://schemas.microsoft.com/office/drawing/2014/main" id="{EB3FBD8D-09BF-1406-2241-B89952C151F4}"/>
                </a:ext>
              </a:extLst>
            </p:cNvPr>
            <p:cNvSpPr txBox="1"/>
            <p:nvPr/>
          </p:nvSpPr>
          <p:spPr>
            <a:xfrm>
              <a:off x="31706430" y="10343367"/>
              <a:ext cx="5256000" cy="1600438"/>
            </a:xfrm>
            <a:prstGeom prst="roundRect">
              <a:avLst/>
            </a:prstGeom>
            <a:noFill/>
            <a:ln>
              <a:solidFill>
                <a:schemeClr val="tx1"/>
              </a:solidFill>
            </a:ln>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Time windows definition</a:t>
              </a:r>
            </a:p>
          </p:txBody>
        </p:sp>
      </p:grpSp>
      <p:cxnSp>
        <p:nvCxnSpPr>
          <p:cNvPr id="36" name="Connector: Elbow 35">
            <a:extLst>
              <a:ext uri="{FF2B5EF4-FFF2-40B4-BE49-F238E27FC236}">
                <a16:creationId xmlns:a16="http://schemas.microsoft.com/office/drawing/2014/main" id="{697769EF-C2C4-CF09-2AD6-EFDEF81026F3}"/>
              </a:ext>
            </a:extLst>
          </p:cNvPr>
          <p:cNvCxnSpPr>
            <a:cxnSpLocks/>
            <a:endCxn id="4" idx="3"/>
          </p:cNvCxnSpPr>
          <p:nvPr/>
        </p:nvCxnSpPr>
        <p:spPr>
          <a:xfrm rot="10800000" flipV="1">
            <a:off x="29222311" y="11280279"/>
            <a:ext cx="5104501" cy="3033922"/>
          </a:xfrm>
          <a:prstGeom prst="bentConnector3">
            <a:avLst>
              <a:gd name="adj1" fmla="val 1484"/>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3091BF45-C531-C6A7-B061-1D2EEF2BA4FA}"/>
              </a:ext>
            </a:extLst>
          </p:cNvPr>
          <p:cNvCxnSpPr>
            <a:cxnSpLocks/>
          </p:cNvCxnSpPr>
          <p:nvPr/>
        </p:nvCxnSpPr>
        <p:spPr>
          <a:xfrm>
            <a:off x="34326810" y="7964905"/>
            <a:ext cx="1" cy="1704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C561C51-7870-F6E7-B437-C411E8768606}"/>
              </a:ext>
            </a:extLst>
          </p:cNvPr>
          <p:cNvSpPr txBox="1"/>
          <p:nvPr/>
        </p:nvSpPr>
        <p:spPr>
          <a:xfrm>
            <a:off x="23966310" y="13888552"/>
            <a:ext cx="5256000" cy="851297"/>
          </a:xfrm>
          <a:prstGeom prst="roundRect">
            <a:avLst/>
          </a:prstGeom>
          <a:solidFill>
            <a:schemeClr val="accent6"/>
          </a:solidFill>
          <a:ln>
            <a:solidFill>
              <a:schemeClr val="tx1"/>
            </a:solidFill>
          </a:ln>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AI predictions</a:t>
            </a:r>
          </a:p>
        </p:txBody>
      </p:sp>
      <p:sp>
        <p:nvSpPr>
          <p:cNvPr id="6" name="TextBox 5">
            <a:extLst>
              <a:ext uri="{FF2B5EF4-FFF2-40B4-BE49-F238E27FC236}">
                <a16:creationId xmlns:a16="http://schemas.microsoft.com/office/drawing/2014/main" id="{9E91F4A3-9D1F-9DD5-AA03-CAB9410F89EE}"/>
              </a:ext>
            </a:extLst>
          </p:cNvPr>
          <p:cNvSpPr txBox="1"/>
          <p:nvPr/>
        </p:nvSpPr>
        <p:spPr>
          <a:xfrm>
            <a:off x="12973950" y="13513982"/>
            <a:ext cx="5256000" cy="1600438"/>
          </a:xfrm>
          <a:prstGeom prst="roundRect">
            <a:avLst/>
          </a:prstGeom>
          <a:solidFill>
            <a:schemeClr val="accent6"/>
          </a:solidFill>
          <a:ln>
            <a:solidFill>
              <a:schemeClr val="tx1"/>
            </a:solidFill>
          </a:ln>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CDR and RR evaluation </a:t>
            </a:r>
          </a:p>
        </p:txBody>
      </p:sp>
      <p:cxnSp>
        <p:nvCxnSpPr>
          <p:cNvPr id="9" name="Straight Arrow Connector 8">
            <a:extLst>
              <a:ext uri="{FF2B5EF4-FFF2-40B4-BE49-F238E27FC236}">
                <a16:creationId xmlns:a16="http://schemas.microsoft.com/office/drawing/2014/main" id="{37331025-AD78-0EED-6A4B-9DF7F83C3DE7}"/>
              </a:ext>
            </a:extLst>
          </p:cNvPr>
          <p:cNvCxnSpPr>
            <a:stCxn id="4" idx="1"/>
            <a:endCxn id="6" idx="3"/>
          </p:cNvCxnSpPr>
          <p:nvPr/>
        </p:nvCxnSpPr>
        <p:spPr>
          <a:xfrm flipH="1">
            <a:off x="18229950" y="14314201"/>
            <a:ext cx="5736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AD740E7-5FDA-4826-28F5-A816CF04C358}"/>
              </a:ext>
            </a:extLst>
          </p:cNvPr>
          <p:cNvSpPr txBox="1"/>
          <p:nvPr/>
        </p:nvSpPr>
        <p:spPr>
          <a:xfrm>
            <a:off x="23147725" y="16846060"/>
            <a:ext cx="6893169" cy="2734851"/>
          </a:xfrm>
          <a:prstGeom prst="rect">
            <a:avLst/>
          </a:prstGeom>
          <a:noFill/>
        </p:spPr>
        <p:txBody>
          <a:bodyPr wrap="square" rtlCol="0">
            <a:spAutoFit/>
          </a:bodyPr>
          <a:lstStyle/>
          <a:p>
            <a:pPr algn="ctr"/>
            <a:endParaRPr lang="en-US" b="1" dirty="0"/>
          </a:p>
          <a:p>
            <a:pPr algn="ctr"/>
            <a:r>
              <a:rPr lang="en-US" b="1" dirty="0" err="1"/>
              <a:t>MammoScreen</a:t>
            </a:r>
            <a:r>
              <a:rPr lang="en-US" b="1" dirty="0"/>
              <a:t> v1.2 (</a:t>
            </a:r>
            <a:r>
              <a:rPr lang="en-US" b="1" dirty="0" err="1"/>
              <a:t>Therapixel</a:t>
            </a:r>
            <a:r>
              <a:rPr lang="en-US" b="1" dirty="0"/>
              <a:t>)</a:t>
            </a:r>
          </a:p>
          <a:p>
            <a:pPr algn="ctr"/>
            <a:endParaRPr lang="en-US" b="1" dirty="0"/>
          </a:p>
        </p:txBody>
      </p:sp>
      <p:cxnSp>
        <p:nvCxnSpPr>
          <p:cNvPr id="20" name="Straight Arrow Connector 19">
            <a:extLst>
              <a:ext uri="{FF2B5EF4-FFF2-40B4-BE49-F238E27FC236}">
                <a16:creationId xmlns:a16="http://schemas.microsoft.com/office/drawing/2014/main" id="{49AA7696-B594-60A8-B73C-A128E54E0538}"/>
              </a:ext>
            </a:extLst>
          </p:cNvPr>
          <p:cNvCxnSpPr>
            <a:stCxn id="4" idx="2"/>
            <a:endCxn id="10" idx="0"/>
          </p:cNvCxnSpPr>
          <p:nvPr/>
        </p:nvCxnSpPr>
        <p:spPr>
          <a:xfrm>
            <a:off x="26594310" y="14739849"/>
            <a:ext cx="0" cy="21062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BB68C09-F6D3-62CF-8079-C678C43BB1DC}"/>
              </a:ext>
            </a:extLst>
          </p:cNvPr>
          <p:cNvSpPr txBox="1"/>
          <p:nvPr/>
        </p:nvSpPr>
        <p:spPr>
          <a:xfrm>
            <a:off x="11125202" y="16503160"/>
            <a:ext cx="8953497" cy="4056110"/>
          </a:xfrm>
          <a:prstGeom prst="rect">
            <a:avLst/>
          </a:prstGeom>
          <a:noFill/>
        </p:spPr>
        <p:txBody>
          <a:bodyPr wrap="square" rtlCol="0">
            <a:spAutoFit/>
          </a:bodyPr>
          <a:lstStyle/>
          <a:p>
            <a:pPr algn="ctr"/>
            <a:endParaRPr lang="en-US" b="1" dirty="0"/>
          </a:p>
          <a:p>
            <a:pPr marL="571500" indent="-571500" algn="ctr">
              <a:buFont typeface="Arial" panose="020B0604020202020204" pitchFamily="34" charset="0"/>
              <a:buChar char="•"/>
            </a:pPr>
            <a:r>
              <a:rPr lang="en-US" b="1" dirty="0"/>
              <a:t>Yearly basis evaluation</a:t>
            </a:r>
          </a:p>
          <a:p>
            <a:pPr algn="ctr"/>
            <a:endParaRPr lang="en-US" b="1" dirty="0"/>
          </a:p>
          <a:p>
            <a:pPr marL="571500" indent="-571500" algn="ctr">
              <a:buFont typeface="Arial" panose="020B0604020202020204" pitchFamily="34" charset="0"/>
              <a:buChar char="•"/>
            </a:pPr>
            <a:r>
              <a:rPr lang="en-US" b="1" dirty="0"/>
              <a:t>Weighted average among time windows</a:t>
            </a:r>
          </a:p>
          <a:p>
            <a:pPr algn="ctr"/>
            <a:endParaRPr lang="en-US" b="1" dirty="0"/>
          </a:p>
        </p:txBody>
      </p:sp>
      <p:cxnSp>
        <p:nvCxnSpPr>
          <p:cNvPr id="17" name="Straight Arrow Connector 16">
            <a:extLst>
              <a:ext uri="{FF2B5EF4-FFF2-40B4-BE49-F238E27FC236}">
                <a16:creationId xmlns:a16="http://schemas.microsoft.com/office/drawing/2014/main" id="{C5056E5C-FB70-CE48-7885-A2BDB29147A3}"/>
              </a:ext>
            </a:extLst>
          </p:cNvPr>
          <p:cNvCxnSpPr>
            <a:cxnSpLocks/>
          </p:cNvCxnSpPr>
          <p:nvPr/>
        </p:nvCxnSpPr>
        <p:spPr>
          <a:xfrm flipH="1">
            <a:off x="15592425" y="15114420"/>
            <a:ext cx="19050" cy="1388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C70E28B-5CFF-3DC8-EF17-2B9A337D7E65}"/>
              </a:ext>
            </a:extLst>
          </p:cNvPr>
          <p:cNvSpPr txBox="1"/>
          <p:nvPr/>
        </p:nvSpPr>
        <p:spPr>
          <a:xfrm>
            <a:off x="1890273" y="11078460"/>
            <a:ext cx="9300362" cy="96949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Lesion based analysis</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Structured dataset</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Performance on early detection</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Results generalization</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Avoid bias towards AI</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Generalizable results</a:t>
            </a:r>
          </a:p>
          <a:p>
            <a:pPr marL="571500" indent="-571500">
              <a:buFont typeface="Arial" panose="020B0604020202020204" pitchFamily="34" charset="0"/>
              <a:buChar char="•"/>
            </a:pPr>
            <a:endParaRPr lang="en-US" sz="4800" dirty="0"/>
          </a:p>
        </p:txBody>
      </p:sp>
    </p:spTree>
    <p:extLst>
      <p:ext uri="{BB962C8B-B14F-4D97-AF65-F5344CB8AC3E}">
        <p14:creationId xmlns:p14="http://schemas.microsoft.com/office/powerpoint/2010/main" val="308570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22840950" cy="1200329"/>
          </a:xfrm>
          <a:prstGeom prst="rect">
            <a:avLst/>
          </a:prstGeom>
          <a:noFill/>
        </p:spPr>
        <p:txBody>
          <a:bodyPr wrap="square" rtlCol="0">
            <a:spAutoFit/>
          </a:bodyPr>
          <a:lstStyle/>
          <a:p>
            <a:r>
              <a:rPr lang="en-US" sz="7200" cap="small" dirty="0">
                <a:solidFill>
                  <a:schemeClr val="bg1"/>
                </a:solidFill>
              </a:rPr>
              <a:t>Results – Data Collection and Structuring</a:t>
            </a:r>
          </a:p>
        </p:txBody>
      </p:sp>
      <p:grpSp>
        <p:nvGrpSpPr>
          <p:cNvPr id="24" name="Group 23">
            <a:extLst>
              <a:ext uri="{FF2B5EF4-FFF2-40B4-BE49-F238E27FC236}">
                <a16:creationId xmlns:a16="http://schemas.microsoft.com/office/drawing/2014/main" id="{BCCC7AAF-0E2D-2CE0-FAC3-CD2708A25A13}"/>
              </a:ext>
            </a:extLst>
          </p:cNvPr>
          <p:cNvGrpSpPr/>
          <p:nvPr/>
        </p:nvGrpSpPr>
        <p:grpSpPr>
          <a:xfrm>
            <a:off x="169373" y="4000500"/>
            <a:ext cx="24432341" cy="15582900"/>
            <a:chOff x="321773" y="4572000"/>
            <a:chExt cx="24432341" cy="14238514"/>
          </a:xfrm>
        </p:grpSpPr>
        <p:pic>
          <p:nvPicPr>
            <p:cNvPr id="5" name="Picture 4">
              <a:extLst>
                <a:ext uri="{FF2B5EF4-FFF2-40B4-BE49-F238E27FC236}">
                  <a16:creationId xmlns:a16="http://schemas.microsoft.com/office/drawing/2014/main" id="{FD294720-3B05-7147-BB49-4FC4E002D3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773" y="4572000"/>
              <a:ext cx="24432341" cy="14238514"/>
            </a:xfrm>
            <a:prstGeom prst="rect">
              <a:avLst/>
            </a:prstGeom>
            <a:noFill/>
            <a:ln>
              <a:noFill/>
            </a:ln>
          </p:spPr>
        </p:pic>
        <p:sp>
          <p:nvSpPr>
            <p:cNvPr id="4" name="TextBox 3">
              <a:extLst>
                <a:ext uri="{FF2B5EF4-FFF2-40B4-BE49-F238E27FC236}">
                  <a16:creationId xmlns:a16="http://schemas.microsoft.com/office/drawing/2014/main" id="{5BBE85E3-403E-7D71-7529-4AEC9076F28D}"/>
                </a:ext>
              </a:extLst>
            </p:cNvPr>
            <p:cNvSpPr txBox="1"/>
            <p:nvPr/>
          </p:nvSpPr>
          <p:spPr>
            <a:xfrm>
              <a:off x="647700" y="17406491"/>
              <a:ext cx="2016000" cy="1077218"/>
            </a:xfrm>
            <a:prstGeom prst="rect">
              <a:avLst/>
            </a:prstGeom>
            <a:solidFill>
              <a:schemeClr val="bg1"/>
            </a:solidFill>
          </p:spPr>
          <p:txBody>
            <a:bodyPr wrap="square" rtlCol="0">
              <a:spAutoFit/>
            </a:bodyPr>
            <a:lstStyle/>
            <a:p>
              <a:pPr algn="ctr"/>
              <a:r>
                <a:rPr lang="en-US" sz="3200" i="1" dirty="0"/>
                <a:t>t0</a:t>
              </a:r>
              <a:r>
                <a:rPr lang="en-US" sz="3200" dirty="0"/>
                <a:t> </a:t>
              </a:r>
            </a:p>
            <a:p>
              <a:pPr algn="ctr"/>
              <a:r>
                <a:rPr lang="en-US" sz="3200" b="1" i="1" dirty="0"/>
                <a:t>n</a:t>
              </a:r>
              <a:r>
                <a:rPr lang="en-US" sz="3200" b="1" dirty="0"/>
                <a:t> = 3,957</a:t>
              </a:r>
            </a:p>
          </p:txBody>
        </p:sp>
        <p:sp>
          <p:nvSpPr>
            <p:cNvPr id="8" name="TextBox 7">
              <a:extLst>
                <a:ext uri="{FF2B5EF4-FFF2-40B4-BE49-F238E27FC236}">
                  <a16:creationId xmlns:a16="http://schemas.microsoft.com/office/drawing/2014/main" id="{10F56A08-1B83-1CDC-C87F-E0AC3BDCA329}"/>
                </a:ext>
              </a:extLst>
            </p:cNvPr>
            <p:cNvSpPr txBox="1"/>
            <p:nvPr/>
          </p:nvSpPr>
          <p:spPr>
            <a:xfrm>
              <a:off x="20236119" y="17406491"/>
              <a:ext cx="2016000" cy="1077218"/>
            </a:xfrm>
            <a:prstGeom prst="rect">
              <a:avLst/>
            </a:prstGeom>
            <a:solidFill>
              <a:schemeClr val="bg1"/>
            </a:solidFill>
          </p:spPr>
          <p:txBody>
            <a:bodyPr wrap="square" rtlCol="0">
              <a:spAutoFit/>
            </a:bodyPr>
            <a:lstStyle/>
            <a:p>
              <a:pPr algn="ctr"/>
              <a:r>
                <a:rPr lang="en-US" sz="3200" i="1" dirty="0"/>
                <a:t>t9</a:t>
              </a:r>
              <a:r>
                <a:rPr lang="en-US" sz="3200" dirty="0"/>
                <a:t> </a:t>
              </a:r>
            </a:p>
            <a:p>
              <a:pPr algn="ctr"/>
              <a:r>
                <a:rPr lang="en-US" sz="3200" b="1" i="1" dirty="0"/>
                <a:t>n</a:t>
              </a:r>
              <a:r>
                <a:rPr lang="en-US" sz="3200" b="1" dirty="0"/>
                <a:t> = 7</a:t>
              </a:r>
            </a:p>
          </p:txBody>
        </p:sp>
        <p:sp>
          <p:nvSpPr>
            <p:cNvPr id="9" name="TextBox 8">
              <a:extLst>
                <a:ext uri="{FF2B5EF4-FFF2-40B4-BE49-F238E27FC236}">
                  <a16:creationId xmlns:a16="http://schemas.microsoft.com/office/drawing/2014/main" id="{39C38771-72F2-C679-0718-7DEC62891A5B}"/>
                </a:ext>
              </a:extLst>
            </p:cNvPr>
            <p:cNvSpPr txBox="1"/>
            <p:nvPr/>
          </p:nvSpPr>
          <p:spPr>
            <a:xfrm>
              <a:off x="9353664" y="17406491"/>
              <a:ext cx="2016000" cy="1077218"/>
            </a:xfrm>
            <a:prstGeom prst="rect">
              <a:avLst/>
            </a:prstGeom>
            <a:solidFill>
              <a:schemeClr val="bg1"/>
            </a:solidFill>
          </p:spPr>
          <p:txBody>
            <a:bodyPr wrap="square" rtlCol="0">
              <a:spAutoFit/>
            </a:bodyPr>
            <a:lstStyle/>
            <a:p>
              <a:pPr algn="ctr"/>
              <a:r>
                <a:rPr lang="en-US" sz="3200" i="1" dirty="0"/>
                <a:t>t4</a:t>
              </a:r>
              <a:r>
                <a:rPr lang="en-US" sz="3200" dirty="0"/>
                <a:t> </a:t>
              </a:r>
            </a:p>
            <a:p>
              <a:pPr algn="ctr"/>
              <a:r>
                <a:rPr lang="en-US" sz="3200" b="1" i="1" dirty="0"/>
                <a:t>n</a:t>
              </a:r>
              <a:r>
                <a:rPr lang="en-US" sz="3200" b="1" dirty="0"/>
                <a:t> = 111</a:t>
              </a:r>
            </a:p>
          </p:txBody>
        </p:sp>
        <p:sp>
          <p:nvSpPr>
            <p:cNvPr id="10" name="TextBox 9">
              <a:extLst>
                <a:ext uri="{FF2B5EF4-FFF2-40B4-BE49-F238E27FC236}">
                  <a16:creationId xmlns:a16="http://schemas.microsoft.com/office/drawing/2014/main" id="{AA3251D4-4BA5-73E1-6612-CCC98989C54A}"/>
                </a:ext>
              </a:extLst>
            </p:cNvPr>
            <p:cNvSpPr txBox="1"/>
            <p:nvPr/>
          </p:nvSpPr>
          <p:spPr>
            <a:xfrm>
              <a:off x="11530155" y="17406491"/>
              <a:ext cx="2016000" cy="1077218"/>
            </a:xfrm>
            <a:prstGeom prst="rect">
              <a:avLst/>
            </a:prstGeom>
            <a:solidFill>
              <a:schemeClr val="bg1"/>
            </a:solidFill>
          </p:spPr>
          <p:txBody>
            <a:bodyPr wrap="square" rtlCol="0">
              <a:spAutoFit/>
            </a:bodyPr>
            <a:lstStyle/>
            <a:p>
              <a:pPr algn="ctr"/>
              <a:r>
                <a:rPr lang="en-US" sz="3200" i="1" dirty="0"/>
                <a:t>t5</a:t>
              </a:r>
              <a:r>
                <a:rPr lang="en-US" sz="3200" dirty="0"/>
                <a:t> </a:t>
              </a:r>
            </a:p>
            <a:p>
              <a:pPr algn="ctr"/>
              <a:r>
                <a:rPr lang="en-US" sz="3200" b="1" i="1" dirty="0"/>
                <a:t>n</a:t>
              </a:r>
              <a:r>
                <a:rPr lang="en-US" sz="3200" b="1" dirty="0"/>
                <a:t> = 64</a:t>
              </a:r>
            </a:p>
          </p:txBody>
        </p:sp>
        <p:sp>
          <p:nvSpPr>
            <p:cNvPr id="11" name="TextBox 10">
              <a:extLst>
                <a:ext uri="{FF2B5EF4-FFF2-40B4-BE49-F238E27FC236}">
                  <a16:creationId xmlns:a16="http://schemas.microsoft.com/office/drawing/2014/main" id="{E18691F0-F47A-48EC-A683-61386C721110}"/>
                </a:ext>
              </a:extLst>
            </p:cNvPr>
            <p:cNvSpPr txBox="1"/>
            <p:nvPr/>
          </p:nvSpPr>
          <p:spPr>
            <a:xfrm>
              <a:off x="13706646" y="17406491"/>
              <a:ext cx="2016000" cy="1077218"/>
            </a:xfrm>
            <a:prstGeom prst="rect">
              <a:avLst/>
            </a:prstGeom>
            <a:solidFill>
              <a:schemeClr val="bg1"/>
            </a:solidFill>
          </p:spPr>
          <p:txBody>
            <a:bodyPr wrap="square" rtlCol="0">
              <a:spAutoFit/>
            </a:bodyPr>
            <a:lstStyle/>
            <a:p>
              <a:pPr algn="ctr"/>
              <a:r>
                <a:rPr lang="en-US" sz="3200" i="1" dirty="0"/>
                <a:t>t6</a:t>
              </a:r>
              <a:r>
                <a:rPr lang="en-US" sz="3200" dirty="0"/>
                <a:t> </a:t>
              </a:r>
            </a:p>
            <a:p>
              <a:pPr algn="ctr"/>
              <a:r>
                <a:rPr lang="en-US" sz="3200" b="1" i="1" dirty="0"/>
                <a:t>n</a:t>
              </a:r>
              <a:r>
                <a:rPr lang="en-US" sz="3200" b="1" dirty="0"/>
                <a:t> = 35</a:t>
              </a:r>
            </a:p>
          </p:txBody>
        </p:sp>
        <p:sp>
          <p:nvSpPr>
            <p:cNvPr id="12" name="TextBox 11">
              <a:extLst>
                <a:ext uri="{FF2B5EF4-FFF2-40B4-BE49-F238E27FC236}">
                  <a16:creationId xmlns:a16="http://schemas.microsoft.com/office/drawing/2014/main" id="{FD7C9F4F-F9A2-46E7-CB8D-A0432A47E4DB}"/>
                </a:ext>
              </a:extLst>
            </p:cNvPr>
            <p:cNvSpPr txBox="1"/>
            <p:nvPr/>
          </p:nvSpPr>
          <p:spPr>
            <a:xfrm>
              <a:off x="15883137" y="17406491"/>
              <a:ext cx="2016000" cy="1077218"/>
            </a:xfrm>
            <a:prstGeom prst="rect">
              <a:avLst/>
            </a:prstGeom>
            <a:solidFill>
              <a:schemeClr val="bg1"/>
            </a:solidFill>
          </p:spPr>
          <p:txBody>
            <a:bodyPr wrap="square" rtlCol="0">
              <a:spAutoFit/>
            </a:bodyPr>
            <a:lstStyle/>
            <a:p>
              <a:pPr algn="ctr"/>
              <a:r>
                <a:rPr lang="en-US" sz="3200" i="1" dirty="0"/>
                <a:t>t7</a:t>
              </a:r>
              <a:r>
                <a:rPr lang="en-US" sz="3200" dirty="0"/>
                <a:t> </a:t>
              </a:r>
            </a:p>
            <a:p>
              <a:pPr algn="ctr"/>
              <a:r>
                <a:rPr lang="en-US" sz="3200" b="1" i="1" dirty="0"/>
                <a:t>n</a:t>
              </a:r>
              <a:r>
                <a:rPr lang="en-US" sz="3200" b="1" dirty="0"/>
                <a:t> = 22</a:t>
              </a:r>
            </a:p>
          </p:txBody>
        </p:sp>
        <p:sp>
          <p:nvSpPr>
            <p:cNvPr id="13" name="TextBox 12">
              <a:extLst>
                <a:ext uri="{FF2B5EF4-FFF2-40B4-BE49-F238E27FC236}">
                  <a16:creationId xmlns:a16="http://schemas.microsoft.com/office/drawing/2014/main" id="{226FF62B-F5F5-EBB7-1557-A7912DC21EA0}"/>
                </a:ext>
              </a:extLst>
            </p:cNvPr>
            <p:cNvSpPr txBox="1"/>
            <p:nvPr/>
          </p:nvSpPr>
          <p:spPr>
            <a:xfrm>
              <a:off x="18059628" y="17406491"/>
              <a:ext cx="2016000" cy="1077218"/>
            </a:xfrm>
            <a:prstGeom prst="rect">
              <a:avLst/>
            </a:prstGeom>
            <a:solidFill>
              <a:schemeClr val="bg1"/>
            </a:solidFill>
          </p:spPr>
          <p:txBody>
            <a:bodyPr wrap="square" rtlCol="0">
              <a:spAutoFit/>
            </a:bodyPr>
            <a:lstStyle/>
            <a:p>
              <a:pPr algn="ctr"/>
              <a:r>
                <a:rPr lang="en-US" sz="3200" i="1" dirty="0"/>
                <a:t>t8</a:t>
              </a:r>
              <a:r>
                <a:rPr lang="en-US" sz="3200" dirty="0"/>
                <a:t> </a:t>
              </a:r>
            </a:p>
            <a:p>
              <a:pPr algn="ctr"/>
              <a:r>
                <a:rPr lang="en-US" sz="3200" b="1" i="1" dirty="0"/>
                <a:t>n</a:t>
              </a:r>
              <a:r>
                <a:rPr lang="en-US" sz="3200" b="1" dirty="0"/>
                <a:t> = 7</a:t>
              </a:r>
            </a:p>
          </p:txBody>
        </p:sp>
        <p:sp>
          <p:nvSpPr>
            <p:cNvPr id="14" name="TextBox 13">
              <a:extLst>
                <a:ext uri="{FF2B5EF4-FFF2-40B4-BE49-F238E27FC236}">
                  <a16:creationId xmlns:a16="http://schemas.microsoft.com/office/drawing/2014/main" id="{3CFDFA6C-C017-92DF-E27A-777C1C365E37}"/>
                </a:ext>
              </a:extLst>
            </p:cNvPr>
            <p:cNvSpPr txBox="1"/>
            <p:nvPr/>
          </p:nvSpPr>
          <p:spPr>
            <a:xfrm>
              <a:off x="22412614" y="17406491"/>
              <a:ext cx="2016000" cy="1077218"/>
            </a:xfrm>
            <a:prstGeom prst="rect">
              <a:avLst/>
            </a:prstGeom>
            <a:solidFill>
              <a:schemeClr val="bg1"/>
            </a:solidFill>
          </p:spPr>
          <p:txBody>
            <a:bodyPr wrap="square" rtlCol="0">
              <a:spAutoFit/>
            </a:bodyPr>
            <a:lstStyle/>
            <a:p>
              <a:pPr algn="ctr"/>
              <a:r>
                <a:rPr lang="en-US" sz="3200" i="1" dirty="0"/>
                <a:t>t10</a:t>
              </a:r>
              <a:r>
                <a:rPr lang="en-US" sz="3200" dirty="0"/>
                <a:t> </a:t>
              </a:r>
            </a:p>
            <a:p>
              <a:pPr algn="ctr"/>
              <a:r>
                <a:rPr lang="en-US" sz="3200" b="1" i="1" dirty="0"/>
                <a:t>n</a:t>
              </a:r>
              <a:r>
                <a:rPr lang="en-US" sz="3200" b="1" dirty="0"/>
                <a:t> = 3</a:t>
              </a:r>
            </a:p>
          </p:txBody>
        </p:sp>
        <p:sp>
          <p:nvSpPr>
            <p:cNvPr id="15" name="TextBox 14">
              <a:extLst>
                <a:ext uri="{FF2B5EF4-FFF2-40B4-BE49-F238E27FC236}">
                  <a16:creationId xmlns:a16="http://schemas.microsoft.com/office/drawing/2014/main" id="{B7AA626D-EEF8-F6B5-940F-B3FE8474F076}"/>
                </a:ext>
              </a:extLst>
            </p:cNvPr>
            <p:cNvSpPr txBox="1"/>
            <p:nvPr/>
          </p:nvSpPr>
          <p:spPr>
            <a:xfrm>
              <a:off x="2824191" y="17406491"/>
              <a:ext cx="2016000" cy="1077218"/>
            </a:xfrm>
            <a:prstGeom prst="rect">
              <a:avLst/>
            </a:prstGeom>
            <a:solidFill>
              <a:schemeClr val="bg1"/>
            </a:solidFill>
          </p:spPr>
          <p:txBody>
            <a:bodyPr wrap="square" rtlCol="0">
              <a:spAutoFit/>
            </a:bodyPr>
            <a:lstStyle/>
            <a:p>
              <a:pPr algn="ctr"/>
              <a:r>
                <a:rPr lang="en-US" sz="3200" i="1" dirty="0"/>
                <a:t>t1</a:t>
              </a:r>
              <a:r>
                <a:rPr lang="en-US" sz="3200" dirty="0"/>
                <a:t> </a:t>
              </a:r>
            </a:p>
            <a:p>
              <a:pPr algn="ctr"/>
              <a:r>
                <a:rPr lang="en-US" sz="3200" b="1" i="1" dirty="0"/>
                <a:t>n</a:t>
              </a:r>
              <a:r>
                <a:rPr lang="en-US" sz="3200" b="1" dirty="0"/>
                <a:t> = 1153</a:t>
              </a:r>
            </a:p>
          </p:txBody>
        </p:sp>
        <p:sp>
          <p:nvSpPr>
            <p:cNvPr id="16" name="TextBox 15">
              <a:extLst>
                <a:ext uri="{FF2B5EF4-FFF2-40B4-BE49-F238E27FC236}">
                  <a16:creationId xmlns:a16="http://schemas.microsoft.com/office/drawing/2014/main" id="{929869D9-4CCB-EFAB-AA41-2E7AA70A7A02}"/>
                </a:ext>
              </a:extLst>
            </p:cNvPr>
            <p:cNvSpPr txBox="1"/>
            <p:nvPr/>
          </p:nvSpPr>
          <p:spPr>
            <a:xfrm>
              <a:off x="5000682" y="17406491"/>
              <a:ext cx="2016000" cy="1077218"/>
            </a:xfrm>
            <a:prstGeom prst="rect">
              <a:avLst/>
            </a:prstGeom>
            <a:solidFill>
              <a:schemeClr val="bg1"/>
            </a:solidFill>
          </p:spPr>
          <p:txBody>
            <a:bodyPr wrap="square" rtlCol="0">
              <a:spAutoFit/>
            </a:bodyPr>
            <a:lstStyle/>
            <a:p>
              <a:pPr algn="ctr"/>
              <a:r>
                <a:rPr lang="en-US" sz="3200" i="1" dirty="0"/>
                <a:t>t2</a:t>
              </a:r>
              <a:r>
                <a:rPr lang="en-US" sz="3200" dirty="0"/>
                <a:t> </a:t>
              </a:r>
            </a:p>
            <a:p>
              <a:pPr algn="ctr"/>
              <a:r>
                <a:rPr lang="en-US" sz="3200" b="1" i="1" dirty="0"/>
                <a:t>n</a:t>
              </a:r>
              <a:r>
                <a:rPr lang="en-US" sz="3200" b="1" dirty="0"/>
                <a:t> = 467</a:t>
              </a:r>
            </a:p>
          </p:txBody>
        </p:sp>
        <p:sp>
          <p:nvSpPr>
            <p:cNvPr id="17" name="TextBox 16">
              <a:extLst>
                <a:ext uri="{FF2B5EF4-FFF2-40B4-BE49-F238E27FC236}">
                  <a16:creationId xmlns:a16="http://schemas.microsoft.com/office/drawing/2014/main" id="{B4280B1F-5190-AED0-0BFB-7C508B4EF067}"/>
                </a:ext>
              </a:extLst>
            </p:cNvPr>
            <p:cNvSpPr txBox="1"/>
            <p:nvPr/>
          </p:nvSpPr>
          <p:spPr>
            <a:xfrm>
              <a:off x="7177173" y="17406491"/>
              <a:ext cx="2016000" cy="1077218"/>
            </a:xfrm>
            <a:prstGeom prst="rect">
              <a:avLst/>
            </a:prstGeom>
            <a:solidFill>
              <a:schemeClr val="bg1"/>
            </a:solidFill>
          </p:spPr>
          <p:txBody>
            <a:bodyPr wrap="square" rtlCol="0">
              <a:spAutoFit/>
            </a:bodyPr>
            <a:lstStyle/>
            <a:p>
              <a:pPr algn="ctr"/>
              <a:r>
                <a:rPr lang="en-US" sz="3200" i="1" dirty="0"/>
                <a:t>t3</a:t>
              </a:r>
              <a:r>
                <a:rPr lang="en-US" sz="3200" dirty="0"/>
                <a:t> </a:t>
              </a:r>
            </a:p>
            <a:p>
              <a:pPr algn="ctr"/>
              <a:r>
                <a:rPr lang="en-US" sz="3200" b="1" i="1" dirty="0"/>
                <a:t>n</a:t>
              </a:r>
              <a:r>
                <a:rPr lang="en-US" sz="3200" b="1" dirty="0"/>
                <a:t> = 216</a:t>
              </a:r>
            </a:p>
          </p:txBody>
        </p:sp>
      </p:grpSp>
      <p:sp>
        <p:nvSpPr>
          <p:cNvPr id="7" name="TextBox 6">
            <a:extLst>
              <a:ext uri="{FF2B5EF4-FFF2-40B4-BE49-F238E27FC236}">
                <a16:creationId xmlns:a16="http://schemas.microsoft.com/office/drawing/2014/main" id="{8F3AD986-72E4-D43F-1788-612E53F6927D}"/>
              </a:ext>
            </a:extLst>
          </p:cNvPr>
          <p:cNvSpPr txBox="1"/>
          <p:nvPr/>
        </p:nvSpPr>
        <p:spPr>
          <a:xfrm>
            <a:off x="22409257" y="6258956"/>
            <a:ext cx="15408914" cy="10895290"/>
          </a:xfrm>
          <a:prstGeom prst="rect">
            <a:avLst/>
          </a:prstGeom>
          <a:noFill/>
        </p:spPr>
        <p:txBody>
          <a:bodyPr wrap="square" rtlCol="0">
            <a:spAutoFit/>
          </a:bodyPr>
          <a:lstStyle/>
          <a:p>
            <a:pPr marL="571500" indent="-571500" algn="just">
              <a:buFont typeface="Arial" panose="020B0604020202020204" pitchFamily="34" charset="0"/>
              <a:buChar char="•"/>
            </a:pPr>
            <a:r>
              <a:rPr lang="en-US" sz="5400" dirty="0"/>
              <a:t>Data from 2 US centers </a:t>
            </a:r>
            <a:r>
              <a:rPr lang="en-US" sz="5400" b="1" dirty="0"/>
              <a:t>(2006 – 2019) </a:t>
            </a:r>
          </a:p>
          <a:p>
            <a:pPr marL="571500" indent="-571500" algn="just">
              <a:buFont typeface="Arial" panose="020B0604020202020204" pitchFamily="34" charset="0"/>
              <a:buChar char="•"/>
            </a:pPr>
            <a:endParaRPr lang="en-US" sz="5400" b="1" dirty="0"/>
          </a:p>
          <a:p>
            <a:pPr marL="571500" indent="-571500" algn="just">
              <a:buFont typeface="Arial" panose="020B0604020202020204" pitchFamily="34" charset="0"/>
              <a:buChar char="•"/>
            </a:pPr>
            <a:endParaRPr lang="en-US" sz="5400" b="1" dirty="0"/>
          </a:p>
          <a:p>
            <a:pPr marL="571500" indent="-571500" algn="just">
              <a:buFont typeface="Arial" panose="020B0604020202020204" pitchFamily="34" charset="0"/>
              <a:buChar char="•"/>
            </a:pPr>
            <a:r>
              <a:rPr lang="en-US" sz="5400" b="1" dirty="0"/>
              <a:t>766,944 </a:t>
            </a:r>
            <a:r>
              <a:rPr lang="en-US" sz="5400" dirty="0"/>
              <a:t>(222,862 patients) included exams</a:t>
            </a:r>
          </a:p>
          <a:p>
            <a:pPr marL="571500" indent="-571500" algn="just">
              <a:buFont typeface="Arial" panose="020B0604020202020204" pitchFamily="34" charset="0"/>
              <a:buChar char="•"/>
            </a:pPr>
            <a:endParaRPr lang="en-US" sz="5400" dirty="0"/>
          </a:p>
          <a:p>
            <a:pPr marL="571500" indent="-571500" algn="just">
              <a:buFont typeface="Arial" panose="020B0604020202020204" pitchFamily="34" charset="0"/>
              <a:buChar char="•"/>
            </a:pPr>
            <a:endParaRPr lang="en-US" sz="5400" dirty="0"/>
          </a:p>
          <a:p>
            <a:pPr marL="571500" indent="-571500" algn="just">
              <a:buFont typeface="Arial" panose="020B0604020202020204" pitchFamily="34" charset="0"/>
              <a:buChar char="•"/>
            </a:pPr>
            <a:r>
              <a:rPr lang="en-US" sz="5400" b="1" dirty="0"/>
              <a:t>6,042</a:t>
            </a:r>
            <a:r>
              <a:rPr lang="en-US" sz="5400" dirty="0"/>
              <a:t> examinations labeled as cancer positive</a:t>
            </a:r>
          </a:p>
          <a:p>
            <a:pPr marL="571500" indent="-571500" algn="just">
              <a:buFont typeface="Arial" panose="020B0604020202020204" pitchFamily="34" charset="0"/>
              <a:buChar char="•"/>
            </a:pPr>
            <a:endParaRPr lang="en-US" sz="5400" b="1" dirty="0"/>
          </a:p>
          <a:p>
            <a:pPr marL="571500" indent="-571500" algn="just">
              <a:buFont typeface="Arial" panose="020B0604020202020204" pitchFamily="34" charset="0"/>
              <a:buChar char="•"/>
            </a:pPr>
            <a:endParaRPr lang="en-US" sz="5400" b="1" dirty="0"/>
          </a:p>
          <a:p>
            <a:pPr marL="571500" indent="-571500" algn="just">
              <a:buFont typeface="Arial" panose="020B0604020202020204" pitchFamily="34" charset="0"/>
              <a:buChar char="•"/>
            </a:pPr>
            <a:r>
              <a:rPr lang="en-US" sz="5400" b="1" dirty="0"/>
              <a:t>45% </a:t>
            </a:r>
            <a:r>
              <a:rPr lang="en-US" sz="5400" dirty="0"/>
              <a:t>(1153) of cancers visible 1 year before</a:t>
            </a:r>
          </a:p>
          <a:p>
            <a:pPr algn="just"/>
            <a:r>
              <a:rPr lang="en-US" sz="5400" dirty="0"/>
              <a:t> </a:t>
            </a:r>
          </a:p>
          <a:p>
            <a:pPr algn="just"/>
            <a:endParaRPr lang="en-US" sz="5400" dirty="0"/>
          </a:p>
          <a:p>
            <a:pPr marL="571500" indent="-571500" algn="just">
              <a:buFont typeface="Arial" panose="020B0604020202020204" pitchFamily="34" charset="0"/>
              <a:buChar char="•"/>
            </a:pPr>
            <a:r>
              <a:rPr lang="en-US" sz="5400" b="1" dirty="0"/>
              <a:t>21% </a:t>
            </a:r>
            <a:r>
              <a:rPr lang="en-US" sz="5400" dirty="0"/>
              <a:t>(467) of cancers visible 2 years before</a:t>
            </a:r>
          </a:p>
        </p:txBody>
      </p:sp>
      <p:sp>
        <p:nvSpPr>
          <p:cNvPr id="25" name="Rectangle: Rounded Corners 24">
            <a:extLst>
              <a:ext uri="{FF2B5EF4-FFF2-40B4-BE49-F238E27FC236}">
                <a16:creationId xmlns:a16="http://schemas.microsoft.com/office/drawing/2014/main" id="{DA4DAF6C-6C5C-5883-ED25-896C1AB2A177}"/>
              </a:ext>
            </a:extLst>
          </p:cNvPr>
          <p:cNvSpPr/>
          <p:nvPr/>
        </p:nvSpPr>
        <p:spPr>
          <a:xfrm>
            <a:off x="151231" y="17002409"/>
            <a:ext cx="6895456" cy="3027306"/>
          </a:xfrm>
          <a:prstGeom prst="roundRect">
            <a:avLst/>
          </a:prstGeom>
          <a:noFill/>
          <a:ln w="762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79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Results – AI Performance</a:t>
            </a:r>
          </a:p>
        </p:txBody>
      </p:sp>
      <p:grpSp>
        <p:nvGrpSpPr>
          <p:cNvPr id="5" name="Group 4">
            <a:extLst>
              <a:ext uri="{FF2B5EF4-FFF2-40B4-BE49-F238E27FC236}">
                <a16:creationId xmlns:a16="http://schemas.microsoft.com/office/drawing/2014/main" id="{E2AE4415-FDA5-C68F-8BC6-9747B783B0CC}"/>
              </a:ext>
            </a:extLst>
          </p:cNvPr>
          <p:cNvGrpSpPr/>
          <p:nvPr/>
        </p:nvGrpSpPr>
        <p:grpSpPr>
          <a:xfrm>
            <a:off x="1307933" y="5192005"/>
            <a:ext cx="19145755" cy="13029463"/>
            <a:chOff x="1307933" y="4223821"/>
            <a:chExt cx="19145755" cy="13029463"/>
          </a:xfrm>
        </p:grpSpPr>
        <p:pic>
          <p:nvPicPr>
            <p:cNvPr id="4" name="Picture 3">
              <a:extLst>
                <a:ext uri="{FF2B5EF4-FFF2-40B4-BE49-F238E27FC236}">
                  <a16:creationId xmlns:a16="http://schemas.microsoft.com/office/drawing/2014/main" id="{C07DE56B-3822-5D2A-ACC0-FFF267FBA933}"/>
                </a:ext>
              </a:extLst>
            </p:cNvPr>
            <p:cNvPicPr>
              <a:picLocks noChangeAspect="1"/>
            </p:cNvPicPr>
            <p:nvPr/>
          </p:nvPicPr>
          <p:blipFill rotWithShape="1">
            <a:blip r:embed="rId5"/>
            <a:srcRect l="3300" t="1111" r="3457" b="3929"/>
            <a:stretch/>
          </p:blipFill>
          <p:spPr>
            <a:xfrm>
              <a:off x="1307933" y="4223821"/>
              <a:ext cx="19145755" cy="13029463"/>
            </a:xfrm>
            <a:prstGeom prst="rect">
              <a:avLst/>
            </a:prstGeom>
          </p:spPr>
        </p:pic>
        <p:cxnSp>
          <p:nvCxnSpPr>
            <p:cNvPr id="9" name="Straight Connector 8">
              <a:extLst>
                <a:ext uri="{FF2B5EF4-FFF2-40B4-BE49-F238E27FC236}">
                  <a16:creationId xmlns:a16="http://schemas.microsoft.com/office/drawing/2014/main" id="{BA748F7B-209C-A579-EEBE-95E37BA41782}"/>
                </a:ext>
              </a:extLst>
            </p:cNvPr>
            <p:cNvCxnSpPr/>
            <p:nvPr/>
          </p:nvCxnSpPr>
          <p:spPr>
            <a:xfrm>
              <a:off x="2719141" y="5342020"/>
              <a:ext cx="924025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2AF01E93-21BA-815A-C98A-D58BA0AAA373}"/>
                </a:ext>
              </a:extLst>
            </p:cNvPr>
            <p:cNvCxnSpPr/>
            <p:nvPr/>
          </p:nvCxnSpPr>
          <p:spPr>
            <a:xfrm>
              <a:off x="9970173" y="11462083"/>
              <a:ext cx="9240252"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1" name="TextBox 10">
            <a:extLst>
              <a:ext uri="{FF2B5EF4-FFF2-40B4-BE49-F238E27FC236}">
                <a16:creationId xmlns:a16="http://schemas.microsoft.com/office/drawing/2014/main" id="{6D38A8A2-432C-126F-EEDE-218F80E346E7}"/>
              </a:ext>
            </a:extLst>
          </p:cNvPr>
          <p:cNvSpPr txBox="1"/>
          <p:nvPr/>
        </p:nvSpPr>
        <p:spPr>
          <a:xfrm>
            <a:off x="22860001" y="5428094"/>
            <a:ext cx="13217692" cy="12557284"/>
          </a:xfrm>
          <a:prstGeom prst="rect">
            <a:avLst/>
          </a:prstGeom>
          <a:noFill/>
        </p:spPr>
        <p:txBody>
          <a:bodyPr wrap="square" rtlCol="0">
            <a:spAutoFit/>
          </a:bodyPr>
          <a:lstStyle/>
          <a:p>
            <a:pPr marL="571500" indent="-571500" algn="just">
              <a:buFont typeface="Arial" panose="020B0604020202020204" pitchFamily="34" charset="0"/>
              <a:buChar char="•"/>
            </a:pPr>
            <a:r>
              <a:rPr lang="en-US" sz="5400" b="1" dirty="0">
                <a:sym typeface="Wingdings" panose="05000000000000000000" pitchFamily="2" charset="2"/>
              </a:rPr>
              <a:t>13</a:t>
            </a:r>
            <a:r>
              <a:rPr lang="en-US" sz="5400" dirty="0">
                <a:sym typeface="Wingdings" panose="05000000000000000000" pitchFamily="2" charset="2"/>
              </a:rPr>
              <a:t> time windows</a:t>
            </a:r>
          </a:p>
          <a:p>
            <a:pPr marL="571500" indent="-571500" algn="just">
              <a:buFont typeface="Arial" panose="020B0604020202020204" pitchFamily="34" charset="0"/>
              <a:buChar char="•"/>
            </a:pPr>
            <a:endParaRPr lang="en-US" sz="5400" dirty="0"/>
          </a:p>
          <a:p>
            <a:pPr marL="571500" indent="-571500" algn="just">
              <a:buFont typeface="Arial" panose="020B0604020202020204" pitchFamily="34" charset="0"/>
              <a:buChar char="•"/>
            </a:pPr>
            <a:endParaRPr lang="en-US" sz="5400" dirty="0"/>
          </a:p>
          <a:p>
            <a:pPr marL="571500" indent="-571500" algn="just">
              <a:buFont typeface="Arial" panose="020B0604020202020204" pitchFamily="34" charset="0"/>
              <a:buChar char="•"/>
            </a:pPr>
            <a:r>
              <a:rPr lang="en-US" sz="5400" dirty="0"/>
              <a:t>Average</a:t>
            </a:r>
            <a:r>
              <a:rPr lang="en-US" sz="5400" b="1" dirty="0"/>
              <a:t> </a:t>
            </a:r>
            <a:r>
              <a:rPr lang="en-US" sz="5400" dirty="0"/>
              <a:t>AI CDR</a:t>
            </a:r>
            <a:r>
              <a:rPr lang="en-US" sz="5400" b="1" dirty="0"/>
              <a:t> 4.8/1000</a:t>
            </a:r>
          </a:p>
          <a:p>
            <a:pPr marL="571500" indent="-571500" algn="just">
              <a:buFont typeface="Arial" panose="020B0604020202020204" pitchFamily="34" charset="0"/>
              <a:buChar char="•"/>
            </a:pPr>
            <a:r>
              <a:rPr lang="en-US" sz="5400" dirty="0"/>
              <a:t>Average AI RR </a:t>
            </a:r>
            <a:r>
              <a:rPr lang="en-US" sz="5400" b="1" dirty="0"/>
              <a:t>12.15%</a:t>
            </a:r>
          </a:p>
          <a:p>
            <a:pPr marL="571500" indent="-571500" algn="just">
              <a:buFont typeface="Arial" panose="020B0604020202020204" pitchFamily="34" charset="0"/>
              <a:buChar char="•"/>
            </a:pPr>
            <a:endParaRPr lang="en-US" sz="5400" b="1" dirty="0"/>
          </a:p>
          <a:p>
            <a:pPr marL="571500" indent="-571500" algn="just">
              <a:buFont typeface="Arial" panose="020B0604020202020204" pitchFamily="34" charset="0"/>
              <a:buChar char="•"/>
            </a:pPr>
            <a:endParaRPr lang="en-US" sz="5400" b="1" dirty="0"/>
          </a:p>
          <a:p>
            <a:pPr marL="571500" indent="-571500" algn="just">
              <a:buFont typeface="Arial" panose="020B0604020202020204" pitchFamily="34" charset="0"/>
              <a:buChar char="•"/>
            </a:pPr>
            <a:r>
              <a:rPr lang="en-US" sz="5400" b="1" dirty="0"/>
              <a:t>42% </a:t>
            </a:r>
            <a:r>
              <a:rPr lang="en-US" sz="5400" dirty="0"/>
              <a:t>of cancers detected by the AI one year before</a:t>
            </a:r>
            <a:endParaRPr lang="en-US" sz="5400" b="1" dirty="0"/>
          </a:p>
          <a:p>
            <a:pPr marL="571500" indent="-571500" algn="just">
              <a:buFont typeface="Arial" panose="020B0604020202020204" pitchFamily="34" charset="0"/>
              <a:buChar char="•"/>
            </a:pPr>
            <a:r>
              <a:rPr lang="en-US" sz="5400" b="1" dirty="0"/>
              <a:t>38.5% </a:t>
            </a:r>
            <a:r>
              <a:rPr lang="en-US" sz="5400" dirty="0"/>
              <a:t>of cancers detected by the AI two years before</a:t>
            </a:r>
          </a:p>
          <a:p>
            <a:pPr marL="571500" indent="-571500" algn="just">
              <a:buFont typeface="Arial" panose="020B0604020202020204" pitchFamily="34" charset="0"/>
              <a:buChar char="•"/>
            </a:pPr>
            <a:endParaRPr lang="en-US" sz="5400" dirty="0"/>
          </a:p>
          <a:p>
            <a:pPr marL="571500" indent="-571500" algn="just">
              <a:buFont typeface="Arial" panose="020B0604020202020204" pitchFamily="34" charset="0"/>
              <a:buChar char="•"/>
            </a:pPr>
            <a:endParaRPr lang="en-US" sz="5400" dirty="0"/>
          </a:p>
          <a:p>
            <a:pPr marL="571500" indent="-571500" algn="just">
              <a:buFont typeface="Arial" panose="020B0604020202020204" pitchFamily="34" charset="0"/>
              <a:buChar char="•"/>
            </a:pPr>
            <a:r>
              <a:rPr lang="en-US" sz="5400" dirty="0"/>
              <a:t>Average</a:t>
            </a:r>
            <a:r>
              <a:rPr lang="en-US" sz="5400" b="1" dirty="0"/>
              <a:t> </a:t>
            </a:r>
            <a:r>
              <a:rPr lang="en-US" sz="5400" dirty="0" err="1"/>
              <a:t>AI+human</a:t>
            </a:r>
            <a:r>
              <a:rPr lang="en-US" sz="5400" dirty="0"/>
              <a:t> CDR</a:t>
            </a:r>
            <a:r>
              <a:rPr lang="en-US" sz="5400" b="1" dirty="0"/>
              <a:t> 5.3/1000</a:t>
            </a:r>
          </a:p>
          <a:p>
            <a:pPr marL="571500" indent="-571500" algn="just">
              <a:buFont typeface="Arial" panose="020B0604020202020204" pitchFamily="34" charset="0"/>
              <a:buChar char="•"/>
            </a:pPr>
            <a:r>
              <a:rPr lang="en-US" sz="5400" dirty="0"/>
              <a:t>Average </a:t>
            </a:r>
            <a:r>
              <a:rPr lang="en-US" sz="5400" dirty="0" err="1"/>
              <a:t>AI+human</a:t>
            </a:r>
            <a:r>
              <a:rPr lang="en-US" sz="5400" dirty="0"/>
              <a:t> RR </a:t>
            </a:r>
            <a:r>
              <a:rPr lang="en-US" sz="5400" b="1" dirty="0"/>
              <a:t>9.7%</a:t>
            </a:r>
          </a:p>
        </p:txBody>
      </p:sp>
      <p:grpSp>
        <p:nvGrpSpPr>
          <p:cNvPr id="17" name="Group 16">
            <a:extLst>
              <a:ext uri="{FF2B5EF4-FFF2-40B4-BE49-F238E27FC236}">
                <a16:creationId xmlns:a16="http://schemas.microsoft.com/office/drawing/2014/main" id="{1C48B873-1843-6F84-88DF-AC743FF2233D}"/>
              </a:ext>
            </a:extLst>
          </p:cNvPr>
          <p:cNvGrpSpPr/>
          <p:nvPr/>
        </p:nvGrpSpPr>
        <p:grpSpPr>
          <a:xfrm>
            <a:off x="2460946" y="17694442"/>
            <a:ext cx="2168545" cy="1466685"/>
            <a:chOff x="3039035" y="18929684"/>
            <a:chExt cx="2168545" cy="1466685"/>
          </a:xfrm>
        </p:grpSpPr>
        <p:sp>
          <p:nvSpPr>
            <p:cNvPr id="6" name="TextBox 5">
              <a:extLst>
                <a:ext uri="{FF2B5EF4-FFF2-40B4-BE49-F238E27FC236}">
                  <a16:creationId xmlns:a16="http://schemas.microsoft.com/office/drawing/2014/main" id="{54058F22-7ECB-C2E8-30AF-9B989DCEF1DB}"/>
                </a:ext>
              </a:extLst>
            </p:cNvPr>
            <p:cNvSpPr txBox="1"/>
            <p:nvPr/>
          </p:nvSpPr>
          <p:spPr>
            <a:xfrm>
              <a:off x="3039035" y="19643406"/>
              <a:ext cx="2168545" cy="752963"/>
            </a:xfrm>
            <a:prstGeom prst="rect">
              <a:avLst/>
            </a:prstGeom>
            <a:noFill/>
          </p:spPr>
          <p:txBody>
            <a:bodyPr wrap="square" rtlCol="0">
              <a:spAutoFit/>
            </a:bodyPr>
            <a:lstStyle/>
            <a:p>
              <a:pPr algn="ctr"/>
              <a:r>
                <a:rPr lang="en-US" b="1" dirty="0"/>
                <a:t>2019</a:t>
              </a:r>
            </a:p>
          </p:txBody>
        </p:sp>
        <p:cxnSp>
          <p:nvCxnSpPr>
            <p:cNvPr id="15" name="Straight Arrow Connector 14">
              <a:extLst>
                <a:ext uri="{FF2B5EF4-FFF2-40B4-BE49-F238E27FC236}">
                  <a16:creationId xmlns:a16="http://schemas.microsoft.com/office/drawing/2014/main" id="{9FF53237-8F9B-66B3-118D-B8268594A13E}"/>
                </a:ext>
              </a:extLst>
            </p:cNvPr>
            <p:cNvCxnSpPr>
              <a:cxnSpLocks/>
              <a:stCxn id="6" idx="0"/>
            </p:cNvCxnSpPr>
            <p:nvPr/>
          </p:nvCxnSpPr>
          <p:spPr>
            <a:xfrm flipV="1">
              <a:off x="4123308" y="18929684"/>
              <a:ext cx="0" cy="71372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EAD2BE60-B338-6071-186C-E10D7A327523}"/>
              </a:ext>
            </a:extLst>
          </p:cNvPr>
          <p:cNvGrpSpPr/>
          <p:nvPr/>
        </p:nvGrpSpPr>
        <p:grpSpPr>
          <a:xfrm>
            <a:off x="17138132" y="17694442"/>
            <a:ext cx="2168545" cy="1466685"/>
            <a:chOff x="3039035" y="18929684"/>
            <a:chExt cx="2168545" cy="1466685"/>
          </a:xfrm>
        </p:grpSpPr>
        <p:sp>
          <p:nvSpPr>
            <p:cNvPr id="19" name="TextBox 18">
              <a:extLst>
                <a:ext uri="{FF2B5EF4-FFF2-40B4-BE49-F238E27FC236}">
                  <a16:creationId xmlns:a16="http://schemas.microsoft.com/office/drawing/2014/main" id="{3D6E3BC9-0139-6215-4B63-C36B73A94C11}"/>
                </a:ext>
              </a:extLst>
            </p:cNvPr>
            <p:cNvSpPr txBox="1"/>
            <p:nvPr/>
          </p:nvSpPr>
          <p:spPr>
            <a:xfrm>
              <a:off x="3039035" y="19643406"/>
              <a:ext cx="2168545" cy="752963"/>
            </a:xfrm>
            <a:prstGeom prst="rect">
              <a:avLst/>
            </a:prstGeom>
            <a:noFill/>
          </p:spPr>
          <p:txBody>
            <a:bodyPr wrap="square" rtlCol="0">
              <a:spAutoFit/>
            </a:bodyPr>
            <a:lstStyle/>
            <a:p>
              <a:pPr algn="ctr"/>
              <a:r>
                <a:rPr lang="en-US" b="1" dirty="0"/>
                <a:t>2006</a:t>
              </a:r>
            </a:p>
          </p:txBody>
        </p:sp>
        <p:cxnSp>
          <p:nvCxnSpPr>
            <p:cNvPr id="20" name="Straight Arrow Connector 19">
              <a:extLst>
                <a:ext uri="{FF2B5EF4-FFF2-40B4-BE49-F238E27FC236}">
                  <a16:creationId xmlns:a16="http://schemas.microsoft.com/office/drawing/2014/main" id="{D0AD90B7-9668-D63F-EE27-15922A1329CA}"/>
                </a:ext>
              </a:extLst>
            </p:cNvPr>
            <p:cNvCxnSpPr>
              <a:cxnSpLocks/>
              <a:stCxn id="19" idx="0"/>
            </p:cNvCxnSpPr>
            <p:nvPr/>
          </p:nvCxnSpPr>
          <p:spPr>
            <a:xfrm flipV="1">
              <a:off x="4123308" y="18929684"/>
              <a:ext cx="0" cy="71372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8655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Key Points</a:t>
            </a:r>
          </a:p>
        </p:txBody>
      </p:sp>
      <p:sp>
        <p:nvSpPr>
          <p:cNvPr id="5" name="TextBox 4">
            <a:extLst>
              <a:ext uri="{FF2B5EF4-FFF2-40B4-BE49-F238E27FC236}">
                <a16:creationId xmlns:a16="http://schemas.microsoft.com/office/drawing/2014/main" id="{5024C825-8084-F176-DE24-76429CC3CA68}"/>
              </a:ext>
            </a:extLst>
          </p:cNvPr>
          <p:cNvSpPr txBox="1"/>
          <p:nvPr/>
        </p:nvSpPr>
        <p:spPr>
          <a:xfrm>
            <a:off x="1371601" y="7215509"/>
            <a:ext cx="34779856" cy="11172289"/>
          </a:xfrm>
          <a:prstGeom prst="rect">
            <a:avLst/>
          </a:prstGeom>
          <a:noFill/>
        </p:spPr>
        <p:txBody>
          <a:bodyPr wrap="square" rtlCol="0">
            <a:spAutoFit/>
          </a:bodyPr>
          <a:lstStyle/>
          <a:p>
            <a:pPr marL="571500" indent="-571500" algn="just">
              <a:buFont typeface="Arial" panose="020B0604020202020204" pitchFamily="34" charset="0"/>
              <a:buChar char="•"/>
            </a:pPr>
            <a:r>
              <a:rPr lang="en-US" sz="7200" dirty="0"/>
              <a:t>Evaluation of AI’s performance on consecutive mammograms with </a:t>
            </a:r>
            <a:r>
              <a:rPr lang="en-US" sz="7200" b="1" dirty="0"/>
              <a:t>a natural prevalence of breast cancer </a:t>
            </a:r>
          </a:p>
          <a:p>
            <a:pPr marL="571500" indent="-571500" algn="just">
              <a:buFont typeface="Arial" panose="020B0604020202020204" pitchFamily="34" charset="0"/>
              <a:buChar char="•"/>
            </a:pPr>
            <a:endParaRPr lang="en-US" sz="7200" dirty="0"/>
          </a:p>
          <a:p>
            <a:pPr marL="571500" indent="-571500" algn="just">
              <a:buFont typeface="Arial" panose="020B0604020202020204" pitchFamily="34" charset="0"/>
              <a:buChar char="•"/>
            </a:pPr>
            <a:endParaRPr lang="en-US" sz="7200" dirty="0"/>
          </a:p>
          <a:p>
            <a:pPr marL="571500" indent="-571500" algn="just">
              <a:buFont typeface="Arial" panose="020B0604020202020204" pitchFamily="34" charset="0"/>
              <a:buChar char="•"/>
            </a:pPr>
            <a:r>
              <a:rPr lang="en-US" sz="7200" dirty="0"/>
              <a:t>Conventional metrics (</a:t>
            </a:r>
            <a:r>
              <a:rPr lang="en-US" sz="7200" b="1" dirty="0"/>
              <a:t>Recall Rate </a:t>
            </a:r>
            <a:r>
              <a:rPr lang="en-US" sz="7200" dirty="0"/>
              <a:t>and </a:t>
            </a:r>
            <a:r>
              <a:rPr lang="en-US" sz="7200" b="1" dirty="0"/>
              <a:t>Cancer Detection Rate</a:t>
            </a:r>
            <a:r>
              <a:rPr lang="en-US" sz="7200" dirty="0"/>
              <a:t>)</a:t>
            </a:r>
          </a:p>
          <a:p>
            <a:pPr marL="571500" indent="-571500" algn="just">
              <a:buFont typeface="Arial" panose="020B0604020202020204" pitchFamily="34" charset="0"/>
              <a:buChar char="•"/>
            </a:pPr>
            <a:endParaRPr lang="en-US" sz="7200" dirty="0"/>
          </a:p>
          <a:p>
            <a:pPr marL="571500" indent="-571500" algn="just">
              <a:buFont typeface="Arial" panose="020B0604020202020204" pitchFamily="34" charset="0"/>
              <a:buChar char="•"/>
            </a:pPr>
            <a:endParaRPr lang="en-US" sz="7200" dirty="0"/>
          </a:p>
          <a:p>
            <a:pPr marL="571500" indent="-571500" algn="just">
              <a:buFont typeface="Arial" panose="020B0604020202020204" pitchFamily="34" charset="0"/>
              <a:buChar char="•"/>
            </a:pPr>
            <a:r>
              <a:rPr lang="en-US" sz="7200" dirty="0"/>
              <a:t>Assess AI’s ability to detect breast cancer at an </a:t>
            </a:r>
            <a:r>
              <a:rPr lang="en-US" sz="7200" b="1" dirty="0"/>
              <a:t>early phase</a:t>
            </a:r>
          </a:p>
          <a:p>
            <a:pPr marL="571500" indent="-571500" algn="just">
              <a:buFont typeface="Arial" panose="020B0604020202020204" pitchFamily="34" charset="0"/>
              <a:buChar char="•"/>
            </a:pPr>
            <a:endParaRPr lang="en-US" sz="7200" dirty="0"/>
          </a:p>
          <a:p>
            <a:pPr algn="just"/>
            <a:endParaRPr lang="en-US" sz="7200" dirty="0"/>
          </a:p>
        </p:txBody>
      </p:sp>
    </p:spTree>
    <p:extLst>
      <p:ext uri="{BB962C8B-B14F-4D97-AF65-F5344CB8AC3E}">
        <p14:creationId xmlns:p14="http://schemas.microsoft.com/office/powerpoint/2010/main" val="427591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Limitations</a:t>
            </a:r>
          </a:p>
        </p:txBody>
      </p:sp>
      <p:sp>
        <p:nvSpPr>
          <p:cNvPr id="4" name="TextBox 3">
            <a:extLst>
              <a:ext uri="{FF2B5EF4-FFF2-40B4-BE49-F238E27FC236}">
                <a16:creationId xmlns:a16="http://schemas.microsoft.com/office/drawing/2014/main" id="{1E7A926D-1F55-CE37-6503-ABDB04EF4761}"/>
              </a:ext>
            </a:extLst>
          </p:cNvPr>
          <p:cNvSpPr txBox="1"/>
          <p:nvPr/>
        </p:nvSpPr>
        <p:spPr>
          <a:xfrm>
            <a:off x="1876926" y="5125452"/>
            <a:ext cx="32749958" cy="12280285"/>
          </a:xfrm>
          <a:prstGeom prst="rect">
            <a:avLst/>
          </a:prstGeom>
          <a:noFill/>
        </p:spPr>
        <p:txBody>
          <a:bodyPr wrap="square" rtlCol="0">
            <a:spAutoFit/>
          </a:bodyPr>
          <a:lstStyle/>
          <a:p>
            <a:endParaRPr lang="en-US" sz="7200" dirty="0"/>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r>
              <a:rPr lang="en-US" sz="7200" dirty="0"/>
              <a:t>Device not designed for standalone use</a:t>
            </a:r>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r>
              <a:rPr lang="en-US" sz="7200" dirty="0"/>
              <a:t>Version of the algorithm not able to process prior examinations</a:t>
            </a:r>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r>
              <a:rPr lang="en-US" sz="7200" dirty="0"/>
              <a:t>Version of the algorithm processing 2D only (FFDM and SM)</a:t>
            </a:r>
          </a:p>
          <a:p>
            <a:endParaRPr lang="en-US" sz="7200" dirty="0"/>
          </a:p>
          <a:p>
            <a:endParaRPr lang="en-US" sz="7200" dirty="0"/>
          </a:p>
        </p:txBody>
      </p:sp>
    </p:spTree>
    <p:extLst>
      <p:ext uri="{BB962C8B-B14F-4D97-AF65-F5344CB8AC3E}">
        <p14:creationId xmlns:p14="http://schemas.microsoft.com/office/powerpoint/2010/main" val="35031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Future Steps</a:t>
            </a:r>
          </a:p>
        </p:txBody>
      </p:sp>
      <p:sp>
        <p:nvSpPr>
          <p:cNvPr id="4" name="TextBox 3">
            <a:extLst>
              <a:ext uri="{FF2B5EF4-FFF2-40B4-BE49-F238E27FC236}">
                <a16:creationId xmlns:a16="http://schemas.microsoft.com/office/drawing/2014/main" id="{1E7A926D-1F55-CE37-6503-ABDB04EF4761}"/>
              </a:ext>
            </a:extLst>
          </p:cNvPr>
          <p:cNvSpPr txBox="1"/>
          <p:nvPr/>
        </p:nvSpPr>
        <p:spPr>
          <a:xfrm>
            <a:off x="1876926" y="5125452"/>
            <a:ext cx="32749958" cy="6740307"/>
          </a:xfrm>
          <a:prstGeom prst="rect">
            <a:avLst/>
          </a:prstGeom>
          <a:noFill/>
        </p:spPr>
        <p:txBody>
          <a:bodyPr wrap="square" rtlCol="0">
            <a:spAutoFit/>
          </a:bodyPr>
          <a:lstStyle/>
          <a:p>
            <a:pPr marL="571500" indent="-571500">
              <a:buFont typeface="Arial" panose="020B0604020202020204" pitchFamily="34" charset="0"/>
              <a:buChar char="•"/>
            </a:pPr>
            <a:r>
              <a:rPr lang="en-US" sz="7200" dirty="0"/>
              <a:t>Updated version of the algorithm</a:t>
            </a:r>
          </a:p>
          <a:p>
            <a:pPr marL="571500" indent="-571500">
              <a:buFont typeface="Arial" panose="020B0604020202020204" pitchFamily="34" charset="0"/>
              <a:buChar char="•"/>
            </a:pPr>
            <a:endParaRPr lang="en-US" sz="7200" dirty="0"/>
          </a:p>
          <a:p>
            <a:pPr marL="571500" indent="-571500">
              <a:buFont typeface="Arial" panose="020B0604020202020204" pitchFamily="34" charset="0"/>
              <a:buChar char="•"/>
            </a:pPr>
            <a:r>
              <a:rPr lang="en-US" sz="7200" dirty="0"/>
              <a:t>Prospectively explore the real AI/human interaction </a:t>
            </a:r>
          </a:p>
          <a:p>
            <a:pPr marL="571500" indent="-571500">
              <a:buFont typeface="Arial" panose="020B0604020202020204" pitchFamily="34" charset="0"/>
              <a:buChar char="•"/>
            </a:pPr>
            <a:endParaRPr lang="en-US" sz="7200" dirty="0"/>
          </a:p>
          <a:p>
            <a:endParaRPr lang="en-US" sz="7200" dirty="0"/>
          </a:p>
          <a:p>
            <a:endParaRPr lang="en-US" sz="7200" dirty="0"/>
          </a:p>
        </p:txBody>
      </p:sp>
    </p:spTree>
    <p:extLst>
      <p:ext uri="{BB962C8B-B14F-4D97-AF65-F5344CB8AC3E}">
        <p14:creationId xmlns:p14="http://schemas.microsoft.com/office/powerpoint/2010/main" val="374565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5" name="TextBox 4">
            <a:extLst>
              <a:ext uri="{FF2B5EF4-FFF2-40B4-BE49-F238E27FC236}">
                <a16:creationId xmlns:a16="http://schemas.microsoft.com/office/drawing/2014/main" id="{83CA651B-181C-7004-4C09-D0C9E7B229FD}"/>
              </a:ext>
            </a:extLst>
          </p:cNvPr>
          <p:cNvSpPr txBox="1"/>
          <p:nvPr/>
        </p:nvSpPr>
        <p:spPr>
          <a:xfrm>
            <a:off x="10210549" y="9853881"/>
            <a:ext cx="16964526" cy="1323439"/>
          </a:xfrm>
          <a:prstGeom prst="rect">
            <a:avLst/>
          </a:prstGeom>
          <a:noFill/>
        </p:spPr>
        <p:txBody>
          <a:bodyPr wrap="square" rtlCol="0">
            <a:spAutoFit/>
          </a:bodyPr>
          <a:lstStyle/>
          <a:p>
            <a:pPr algn="ctr"/>
            <a:r>
              <a:rPr lang="en-US" sz="8000" b="1" cap="small" dirty="0"/>
              <a:t>Thank You</a:t>
            </a:r>
          </a:p>
        </p:txBody>
      </p:sp>
      <p:sp>
        <p:nvSpPr>
          <p:cNvPr id="6" name="TextBox 5">
            <a:extLst>
              <a:ext uri="{FF2B5EF4-FFF2-40B4-BE49-F238E27FC236}">
                <a16:creationId xmlns:a16="http://schemas.microsoft.com/office/drawing/2014/main" id="{572CE0CD-1305-C160-E2CD-21CDBF159011}"/>
              </a:ext>
            </a:extLst>
          </p:cNvPr>
          <p:cNvSpPr txBox="1"/>
          <p:nvPr/>
        </p:nvSpPr>
        <p:spPr>
          <a:xfrm>
            <a:off x="9440528" y="16189495"/>
            <a:ext cx="18504568" cy="752963"/>
          </a:xfrm>
          <a:prstGeom prst="rect">
            <a:avLst/>
          </a:prstGeom>
          <a:noFill/>
        </p:spPr>
        <p:txBody>
          <a:bodyPr wrap="square" rtlCol="0">
            <a:spAutoFit/>
          </a:bodyPr>
          <a:lstStyle/>
          <a:p>
            <a:pPr algn="ctr"/>
            <a:r>
              <a:rPr lang="en-US" i="1" dirty="0">
                <a:solidFill>
                  <a:schemeClr val="accent1"/>
                </a:solidFill>
                <a:hlinkClick r:id="rId5">
                  <a:extLst>
                    <a:ext uri="{A12FA001-AC4F-418D-AE19-62706E023703}">
                      <ahyp:hlinkClr xmlns:ahyp="http://schemas.microsoft.com/office/drawing/2018/hyperlinkcolor" val="tx"/>
                    </a:ext>
                  </a:extLst>
                </a:hlinkClick>
              </a:rPr>
              <a:t>spacile@therapixel.com</a:t>
            </a:r>
            <a:r>
              <a:rPr lang="en-US" i="1" dirty="0">
                <a:solidFill>
                  <a:schemeClr val="accent1"/>
                </a:solidFill>
              </a:rPr>
              <a:t> </a:t>
            </a:r>
          </a:p>
        </p:txBody>
      </p:sp>
    </p:spTree>
    <p:extLst>
      <p:ext uri="{BB962C8B-B14F-4D97-AF65-F5344CB8AC3E}">
        <p14:creationId xmlns:p14="http://schemas.microsoft.com/office/powerpoint/2010/main" val="86831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Disclosures</a:t>
            </a:r>
          </a:p>
        </p:txBody>
      </p:sp>
      <p:sp>
        <p:nvSpPr>
          <p:cNvPr id="6" name="TextBox 5">
            <a:extLst>
              <a:ext uri="{FF2B5EF4-FFF2-40B4-BE49-F238E27FC236}">
                <a16:creationId xmlns:a16="http://schemas.microsoft.com/office/drawing/2014/main" id="{0E17BC41-A764-09E5-A5DC-FC9C2DEAB301}"/>
              </a:ext>
            </a:extLst>
          </p:cNvPr>
          <p:cNvSpPr txBox="1"/>
          <p:nvPr/>
        </p:nvSpPr>
        <p:spPr>
          <a:xfrm>
            <a:off x="1428750" y="4247662"/>
            <a:ext cx="20259675" cy="923330"/>
          </a:xfrm>
          <a:prstGeom prst="rect">
            <a:avLst/>
          </a:prstGeom>
          <a:noFill/>
        </p:spPr>
        <p:txBody>
          <a:bodyPr wrap="square" rtlCol="0">
            <a:spAutoFit/>
          </a:bodyPr>
          <a:lstStyle/>
          <a:p>
            <a:pPr marL="571500" indent="-571500">
              <a:buFont typeface="Arial" panose="020B0604020202020204" pitchFamily="34" charset="0"/>
              <a:buChar char="•"/>
            </a:pPr>
            <a:r>
              <a:rPr lang="en-US" sz="5400" dirty="0"/>
              <a:t>Employed at </a:t>
            </a:r>
            <a:r>
              <a:rPr lang="en-US" sz="5400" dirty="0" err="1"/>
              <a:t>Therapixel</a:t>
            </a:r>
            <a:endParaRPr lang="en-US" sz="5400" dirty="0"/>
          </a:p>
        </p:txBody>
      </p:sp>
    </p:spTree>
    <p:extLst>
      <p:ext uri="{BB962C8B-B14F-4D97-AF65-F5344CB8AC3E}">
        <p14:creationId xmlns:p14="http://schemas.microsoft.com/office/powerpoint/2010/main" val="416078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Research Question</a:t>
            </a:r>
          </a:p>
        </p:txBody>
      </p:sp>
      <p:sp>
        <p:nvSpPr>
          <p:cNvPr id="5" name="TextBox 4">
            <a:extLst>
              <a:ext uri="{FF2B5EF4-FFF2-40B4-BE49-F238E27FC236}">
                <a16:creationId xmlns:a16="http://schemas.microsoft.com/office/drawing/2014/main" id="{8062AD58-586E-63CB-31AC-0817A83CE970}"/>
              </a:ext>
            </a:extLst>
          </p:cNvPr>
          <p:cNvSpPr txBox="1"/>
          <p:nvPr/>
        </p:nvSpPr>
        <p:spPr>
          <a:xfrm>
            <a:off x="1763487" y="4224071"/>
            <a:ext cx="15642770" cy="13018949"/>
          </a:xfrm>
          <a:prstGeom prst="rect">
            <a:avLst/>
          </a:prstGeom>
          <a:noFill/>
        </p:spPr>
        <p:txBody>
          <a:bodyPr wrap="square" rtlCol="0">
            <a:spAutoFit/>
          </a:bodyPr>
          <a:lstStyle/>
          <a:p>
            <a:pPr marL="571500" indent="-571500">
              <a:buFont typeface="Arial" panose="020B0604020202020204" pitchFamily="34" charset="0"/>
              <a:buChar char="•"/>
            </a:pPr>
            <a:r>
              <a:rPr lang="en-US" sz="6000" b="1" dirty="0"/>
              <a:t>Current</a:t>
            </a:r>
            <a:r>
              <a:rPr lang="en-US" sz="6000" dirty="0"/>
              <a:t> AI performance evaluations:</a:t>
            </a:r>
          </a:p>
          <a:p>
            <a:pPr marL="1322388" lvl="3"/>
            <a:endParaRPr lang="en-US" sz="6000" dirty="0"/>
          </a:p>
          <a:p>
            <a:pPr marL="1322388" lvl="3"/>
            <a:endParaRPr lang="en-US" sz="6000" dirty="0"/>
          </a:p>
          <a:p>
            <a:pPr marL="1893888" lvl="3"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MRMC/Standalone</a:t>
            </a:r>
          </a:p>
          <a:p>
            <a:pPr marL="1893888" lvl="1"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Small dataset</a:t>
            </a:r>
          </a:p>
          <a:p>
            <a:pPr marL="1893888" lvl="1"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Data enriched with cancer cases</a:t>
            </a:r>
          </a:p>
          <a:p>
            <a:pPr marL="1893888" lvl="1"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Limited number of negatives</a:t>
            </a:r>
          </a:p>
          <a:p>
            <a:pPr marL="1893888" lvl="1"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Sensitivity/Specificity – AUC</a:t>
            </a:r>
          </a:p>
          <a:p>
            <a:pPr marL="1322388" lvl="1"/>
            <a:endParaRPr lang="en-US" sz="6000" dirty="0"/>
          </a:p>
        </p:txBody>
      </p:sp>
      <p:sp>
        <p:nvSpPr>
          <p:cNvPr id="6" name="TextBox 5">
            <a:extLst>
              <a:ext uri="{FF2B5EF4-FFF2-40B4-BE49-F238E27FC236}">
                <a16:creationId xmlns:a16="http://schemas.microsoft.com/office/drawing/2014/main" id="{5E802644-E294-32A1-1C2A-4D7709D295B2}"/>
              </a:ext>
            </a:extLst>
          </p:cNvPr>
          <p:cNvSpPr txBox="1"/>
          <p:nvPr/>
        </p:nvSpPr>
        <p:spPr>
          <a:xfrm>
            <a:off x="19052041" y="6948007"/>
            <a:ext cx="17874341" cy="8402300"/>
          </a:xfrm>
          <a:prstGeom prst="rect">
            <a:avLst/>
          </a:prstGeom>
          <a:noFill/>
        </p:spPr>
        <p:txBody>
          <a:bodyPr wrap="square" rtlCol="0">
            <a:spAutoFit/>
          </a:bodyPr>
          <a:lstStyle/>
          <a:p>
            <a:pPr marL="2057400" lvl="1" indent="-571500" defTabSz="2678113">
              <a:buFont typeface="Arial" panose="020B0604020202020204" pitchFamily="34" charset="0"/>
              <a:buChar char="•"/>
              <a:tabLst>
                <a:tab pos="2155825" algn="l"/>
              </a:tabLst>
            </a:pPr>
            <a:r>
              <a:rPr lang="en-US" sz="6000" b="1" dirty="0"/>
              <a:t>Biases (laboratory, data-selection, etc.)</a:t>
            </a:r>
          </a:p>
          <a:p>
            <a:pPr marL="2057400" lvl="1" indent="-571500">
              <a:buFont typeface="Arial" panose="020B0604020202020204" pitchFamily="34" charset="0"/>
              <a:buChar char="•"/>
              <a:tabLst>
                <a:tab pos="2155825" algn="l"/>
              </a:tabLst>
            </a:pPr>
            <a:endParaRPr lang="en-US" sz="6000" dirty="0"/>
          </a:p>
          <a:p>
            <a:pPr marL="2057400" lvl="1" indent="-571500">
              <a:buFont typeface="Arial" panose="020B0604020202020204" pitchFamily="34" charset="0"/>
              <a:buChar char="•"/>
              <a:tabLst>
                <a:tab pos="2155825" algn="l"/>
              </a:tabLst>
            </a:pPr>
            <a:r>
              <a:rPr lang="en-US" sz="6000" b="1" dirty="0"/>
              <a:t>Low generalizability</a:t>
            </a:r>
          </a:p>
          <a:p>
            <a:pPr marL="2057400" lvl="1" indent="-571500">
              <a:buFont typeface="Arial" panose="020B0604020202020204" pitchFamily="34" charset="0"/>
              <a:buChar char="•"/>
              <a:tabLst>
                <a:tab pos="2155825" algn="l"/>
              </a:tabLst>
            </a:pPr>
            <a:endParaRPr lang="en-US" sz="6000" b="1" dirty="0"/>
          </a:p>
          <a:p>
            <a:pPr marL="2057400" lvl="1" indent="-571500">
              <a:buFont typeface="Arial" panose="020B0604020202020204" pitchFamily="34" charset="0"/>
              <a:buChar char="•"/>
              <a:tabLst>
                <a:tab pos="2155825" algn="l"/>
              </a:tabLst>
            </a:pPr>
            <a:r>
              <a:rPr lang="en-US" sz="6000" b="1" dirty="0"/>
              <a:t>Low interpretability</a:t>
            </a:r>
          </a:p>
          <a:p>
            <a:pPr marL="2057400" lvl="1" indent="-571500">
              <a:buFont typeface="Arial" panose="020B0604020202020204" pitchFamily="34" charset="0"/>
              <a:buChar char="•"/>
              <a:tabLst>
                <a:tab pos="2155825" algn="l"/>
              </a:tabLst>
            </a:pPr>
            <a:endParaRPr lang="en-US" sz="6000" b="1" dirty="0"/>
          </a:p>
          <a:p>
            <a:pPr marL="2057400" lvl="1" indent="-571500">
              <a:buFont typeface="Arial" panose="020B0604020202020204" pitchFamily="34" charset="0"/>
              <a:buChar char="•"/>
              <a:tabLst>
                <a:tab pos="2155825" algn="l"/>
              </a:tabLst>
            </a:pPr>
            <a:r>
              <a:rPr lang="en-US" sz="6000" b="1" dirty="0"/>
              <a:t>Performance overestimation</a:t>
            </a:r>
          </a:p>
          <a:p>
            <a:pPr marL="2057400" lvl="1" indent="-571500">
              <a:buFont typeface="Arial" panose="020B0604020202020204" pitchFamily="34" charset="0"/>
              <a:buChar char="•"/>
              <a:tabLst>
                <a:tab pos="2155825" algn="l"/>
              </a:tabLst>
            </a:pPr>
            <a:endParaRPr lang="en-US" sz="6000" b="1" dirty="0"/>
          </a:p>
          <a:p>
            <a:pPr marL="2057400" lvl="1" indent="-571500">
              <a:buFont typeface="Arial" panose="020B0604020202020204" pitchFamily="34" charset="0"/>
              <a:buChar char="•"/>
              <a:tabLst>
                <a:tab pos="2155825" algn="l"/>
              </a:tabLst>
            </a:pPr>
            <a:r>
              <a:rPr lang="en-US" sz="6000" b="1" dirty="0"/>
              <a:t>Difficult comparison among studies </a:t>
            </a:r>
          </a:p>
        </p:txBody>
      </p:sp>
      <p:cxnSp>
        <p:nvCxnSpPr>
          <p:cNvPr id="14" name="Straight Arrow Connector 13">
            <a:extLst>
              <a:ext uri="{FF2B5EF4-FFF2-40B4-BE49-F238E27FC236}">
                <a16:creationId xmlns:a16="http://schemas.microsoft.com/office/drawing/2014/main" id="{422C181C-A739-9352-BC48-E0FAF17940E2}"/>
              </a:ext>
            </a:extLst>
          </p:cNvPr>
          <p:cNvCxnSpPr>
            <a:cxnSpLocks/>
            <a:endCxn id="6" idx="1"/>
          </p:cNvCxnSpPr>
          <p:nvPr/>
        </p:nvCxnSpPr>
        <p:spPr>
          <a:xfrm flipV="1">
            <a:off x="17406257" y="11149157"/>
            <a:ext cx="1645784" cy="1"/>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6630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Purpose</a:t>
            </a:r>
          </a:p>
        </p:txBody>
      </p:sp>
      <p:sp>
        <p:nvSpPr>
          <p:cNvPr id="10" name="TextBox 9">
            <a:extLst>
              <a:ext uri="{FF2B5EF4-FFF2-40B4-BE49-F238E27FC236}">
                <a16:creationId xmlns:a16="http://schemas.microsoft.com/office/drawing/2014/main" id="{AE475DB8-28ED-3CA8-9AEC-E7891E8D93EE}"/>
              </a:ext>
            </a:extLst>
          </p:cNvPr>
          <p:cNvSpPr txBox="1"/>
          <p:nvPr/>
        </p:nvSpPr>
        <p:spPr>
          <a:xfrm>
            <a:off x="1502229" y="4702629"/>
            <a:ext cx="15316199" cy="11172289"/>
          </a:xfrm>
          <a:prstGeom prst="rect">
            <a:avLst/>
          </a:prstGeom>
          <a:noFill/>
        </p:spPr>
        <p:txBody>
          <a:bodyPr wrap="square" rtlCol="0">
            <a:spAutoFit/>
          </a:bodyPr>
          <a:lstStyle/>
          <a:p>
            <a:pPr marL="571500" indent="-571500">
              <a:buFont typeface="Arial" panose="020B0604020202020204" pitchFamily="34" charset="0"/>
              <a:buChar char="•"/>
            </a:pPr>
            <a:r>
              <a:rPr lang="en-US" sz="6000" b="1" dirty="0"/>
              <a:t>Proposed</a:t>
            </a:r>
            <a:r>
              <a:rPr lang="en-US" sz="6000" dirty="0"/>
              <a:t> evaluation method:</a:t>
            </a:r>
          </a:p>
          <a:p>
            <a:pPr lvl="1"/>
            <a:endParaRPr lang="en-US" sz="6000" dirty="0"/>
          </a:p>
          <a:p>
            <a:pPr lvl="1"/>
            <a:endParaRPr lang="en-US" sz="6000" dirty="0"/>
          </a:p>
          <a:p>
            <a:pPr marL="571500"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Large dataset (consecutive screens)</a:t>
            </a:r>
          </a:p>
          <a:p>
            <a:pPr marL="1322388" lvl="1"/>
            <a:endParaRPr lang="en-US" sz="6000" dirty="0"/>
          </a:p>
          <a:p>
            <a:pPr marL="1893888" lvl="1" indent="-571500">
              <a:buFont typeface="Arial" panose="020B0604020202020204" pitchFamily="34" charset="0"/>
              <a:buChar char="•"/>
            </a:pPr>
            <a:r>
              <a:rPr lang="en-US" sz="6000" dirty="0"/>
              <a:t>Conventional metrics (RR and CDR)</a:t>
            </a:r>
          </a:p>
          <a:p>
            <a:pPr marL="1322388" lvl="1"/>
            <a:endParaRPr lang="en-US" sz="6000" dirty="0"/>
          </a:p>
          <a:p>
            <a:pPr marL="1893888" lvl="1" indent="-571500">
              <a:buFont typeface="Arial" panose="020B0604020202020204" pitchFamily="34" charset="0"/>
              <a:buChar char="•"/>
            </a:pPr>
            <a:r>
              <a:rPr lang="en-US" sz="6000" dirty="0"/>
              <a:t>Yearly basis estimation of metrics</a:t>
            </a:r>
          </a:p>
          <a:p>
            <a:pPr marL="1893888" lvl="1" indent="-571500">
              <a:buFont typeface="Arial" panose="020B0604020202020204" pitchFamily="34" charset="0"/>
              <a:buChar char="•"/>
            </a:pPr>
            <a:endParaRPr lang="en-US" sz="6000" dirty="0"/>
          </a:p>
          <a:p>
            <a:pPr marL="1893888" lvl="1" indent="-571500">
              <a:buFont typeface="Arial" panose="020B0604020202020204" pitchFamily="34" charset="0"/>
              <a:buChar char="•"/>
            </a:pPr>
            <a:r>
              <a:rPr lang="en-US" sz="6000" dirty="0"/>
              <a:t>Systematic review of cancer cases</a:t>
            </a:r>
          </a:p>
          <a:p>
            <a:pPr marL="1322388" lvl="1"/>
            <a:endParaRPr lang="en-US" sz="6000" dirty="0"/>
          </a:p>
        </p:txBody>
      </p:sp>
      <p:sp>
        <p:nvSpPr>
          <p:cNvPr id="11" name="TextBox 10">
            <a:extLst>
              <a:ext uri="{FF2B5EF4-FFF2-40B4-BE49-F238E27FC236}">
                <a16:creationId xmlns:a16="http://schemas.microsoft.com/office/drawing/2014/main" id="{709E612C-4D51-410E-F2A3-5865631F748C}"/>
              </a:ext>
            </a:extLst>
          </p:cNvPr>
          <p:cNvSpPr txBox="1"/>
          <p:nvPr/>
        </p:nvSpPr>
        <p:spPr>
          <a:xfrm>
            <a:off x="19626944" y="7455957"/>
            <a:ext cx="17758682" cy="8402300"/>
          </a:xfrm>
          <a:prstGeom prst="rect">
            <a:avLst/>
          </a:prstGeom>
          <a:noFill/>
        </p:spPr>
        <p:txBody>
          <a:bodyPr wrap="square" rtlCol="0">
            <a:spAutoFit/>
          </a:bodyPr>
          <a:lstStyle/>
          <a:p>
            <a:pPr marL="1795463" lvl="1" indent="-571500">
              <a:buFont typeface="Arial" panose="020B0604020202020204" pitchFamily="34" charset="0"/>
              <a:buChar char="•"/>
            </a:pPr>
            <a:r>
              <a:rPr lang="en-US" sz="6000" b="1" dirty="0"/>
              <a:t>Avoid biases</a:t>
            </a:r>
          </a:p>
          <a:p>
            <a:pPr marL="1795463" lvl="1" indent="-571500">
              <a:buFont typeface="Arial" panose="020B0604020202020204" pitchFamily="34" charset="0"/>
              <a:buChar char="•"/>
            </a:pPr>
            <a:endParaRPr lang="en-US" sz="6000" dirty="0"/>
          </a:p>
          <a:p>
            <a:pPr marL="1795463" lvl="1" indent="-571500">
              <a:buFont typeface="Arial" panose="020B0604020202020204" pitchFamily="34" charset="0"/>
              <a:buChar char="•"/>
            </a:pPr>
            <a:r>
              <a:rPr lang="en-US" sz="6000" b="1" dirty="0"/>
              <a:t>Generalizability</a:t>
            </a:r>
          </a:p>
          <a:p>
            <a:pPr marL="1795463" lvl="1" indent="-571500">
              <a:buFont typeface="Arial" panose="020B0604020202020204" pitchFamily="34" charset="0"/>
              <a:buChar char="•"/>
            </a:pPr>
            <a:endParaRPr lang="en-US" sz="6000" b="1" dirty="0"/>
          </a:p>
          <a:p>
            <a:pPr marL="1795463" lvl="1" indent="-571500">
              <a:buFont typeface="Arial" panose="020B0604020202020204" pitchFamily="34" charset="0"/>
              <a:buChar char="•"/>
            </a:pPr>
            <a:r>
              <a:rPr lang="en-US" sz="6000" b="1" dirty="0"/>
              <a:t>AI’s tool capability to screen-detect breast cancer earlier</a:t>
            </a:r>
          </a:p>
          <a:p>
            <a:pPr marL="1795463" lvl="1" indent="-571500">
              <a:buFont typeface="Arial" panose="020B0604020202020204" pitchFamily="34" charset="0"/>
              <a:buChar char="•"/>
            </a:pPr>
            <a:endParaRPr lang="en-US" sz="6000" b="1" dirty="0"/>
          </a:p>
          <a:p>
            <a:pPr marL="1795463" lvl="1" indent="-571500">
              <a:buFont typeface="Arial" panose="020B0604020202020204" pitchFamily="34" charset="0"/>
              <a:buChar char="•"/>
            </a:pPr>
            <a:r>
              <a:rPr lang="en-US" sz="6000" b="1" dirty="0"/>
              <a:t>More consistent AI/human interaction simulations  </a:t>
            </a:r>
          </a:p>
        </p:txBody>
      </p:sp>
      <p:cxnSp>
        <p:nvCxnSpPr>
          <p:cNvPr id="9" name="Straight Arrow Connector 8">
            <a:extLst>
              <a:ext uri="{FF2B5EF4-FFF2-40B4-BE49-F238E27FC236}">
                <a16:creationId xmlns:a16="http://schemas.microsoft.com/office/drawing/2014/main" id="{F3D8AED0-761B-E5D2-1392-D082E8966350}"/>
              </a:ext>
            </a:extLst>
          </p:cNvPr>
          <p:cNvCxnSpPr>
            <a:cxnSpLocks/>
          </p:cNvCxnSpPr>
          <p:nvPr/>
        </p:nvCxnSpPr>
        <p:spPr>
          <a:xfrm flipV="1">
            <a:off x="17406257" y="11149157"/>
            <a:ext cx="1645784" cy="1"/>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3779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Methods</a:t>
            </a:r>
          </a:p>
        </p:txBody>
      </p:sp>
      <p:grpSp>
        <p:nvGrpSpPr>
          <p:cNvPr id="12" name="Group 11">
            <a:extLst>
              <a:ext uri="{FF2B5EF4-FFF2-40B4-BE49-F238E27FC236}">
                <a16:creationId xmlns:a16="http://schemas.microsoft.com/office/drawing/2014/main" id="{BAF6987F-6BFF-D211-26CD-E99CF06F3F86}"/>
              </a:ext>
            </a:extLst>
          </p:cNvPr>
          <p:cNvGrpSpPr/>
          <p:nvPr/>
        </p:nvGrpSpPr>
        <p:grpSpPr>
          <a:xfrm>
            <a:off x="415573" y="2945736"/>
            <a:ext cx="36539237" cy="5524500"/>
            <a:chOff x="423193" y="3619500"/>
            <a:chExt cx="36539237" cy="5524500"/>
          </a:xfrm>
        </p:grpSpPr>
        <p:pic>
          <p:nvPicPr>
            <p:cNvPr id="8" name="Picture 7">
              <a:extLst>
                <a:ext uri="{FF2B5EF4-FFF2-40B4-BE49-F238E27FC236}">
                  <a16:creationId xmlns:a16="http://schemas.microsoft.com/office/drawing/2014/main" id="{8FC3F247-4724-DA6F-68DE-D49FA9B145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93" y="3619500"/>
              <a:ext cx="36539237" cy="5524500"/>
            </a:xfrm>
            <a:prstGeom prst="rect">
              <a:avLst/>
            </a:prstGeom>
            <a:noFill/>
            <a:ln>
              <a:noFill/>
            </a:ln>
          </p:spPr>
        </p:pic>
        <p:sp>
          <p:nvSpPr>
            <p:cNvPr id="11" name="TextBox 10">
              <a:extLst>
                <a:ext uri="{FF2B5EF4-FFF2-40B4-BE49-F238E27FC236}">
                  <a16:creationId xmlns:a16="http://schemas.microsoft.com/office/drawing/2014/main" id="{EB3FBD8D-09BF-1406-2241-B89952C151F4}"/>
                </a:ext>
              </a:extLst>
            </p:cNvPr>
            <p:cNvSpPr txBox="1"/>
            <p:nvPr/>
          </p:nvSpPr>
          <p:spPr>
            <a:xfrm>
              <a:off x="13769340" y="6880860"/>
              <a:ext cx="5256000" cy="1764000"/>
            </a:xfrm>
            <a:prstGeom prst="roundRect">
              <a:avLst/>
            </a:prstGeom>
            <a:solidFill>
              <a:schemeClr val="accent6"/>
            </a:solidFill>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Initial status label assignment</a:t>
              </a:r>
            </a:p>
          </p:txBody>
        </p:sp>
      </p:grpSp>
      <p:sp>
        <p:nvSpPr>
          <p:cNvPr id="13" name="TextBox 12">
            <a:extLst>
              <a:ext uri="{FF2B5EF4-FFF2-40B4-BE49-F238E27FC236}">
                <a16:creationId xmlns:a16="http://schemas.microsoft.com/office/drawing/2014/main" id="{7D4BD50D-C755-7F1E-C824-C2E6E812A098}"/>
              </a:ext>
            </a:extLst>
          </p:cNvPr>
          <p:cNvSpPr txBox="1"/>
          <p:nvPr/>
        </p:nvSpPr>
        <p:spPr>
          <a:xfrm>
            <a:off x="2857500" y="12965668"/>
            <a:ext cx="11772900"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1">
            <a:spAutoFit/>
          </a:bodyPr>
          <a:lstStyle/>
          <a:p>
            <a:pPr algn="ctr"/>
            <a:endParaRPr lang="en-US" sz="4800" dirty="0"/>
          </a:p>
          <a:p>
            <a:pPr algn="ctr"/>
            <a:r>
              <a:rPr lang="en-US" sz="4800" b="1" dirty="0"/>
              <a:t>Cancer Positive</a:t>
            </a:r>
          </a:p>
          <a:p>
            <a:pPr algn="ctr"/>
            <a:endParaRPr lang="en-US" sz="4800" dirty="0"/>
          </a:p>
          <a:p>
            <a:pPr algn="ctr"/>
            <a:r>
              <a:rPr lang="en-US" sz="4800" dirty="0"/>
              <a:t>Biopsy proven diagnosis within12 months</a:t>
            </a:r>
          </a:p>
          <a:p>
            <a:pPr algn="ctr"/>
            <a:r>
              <a:rPr lang="en-US" sz="4800" dirty="0"/>
              <a:t> </a:t>
            </a:r>
          </a:p>
        </p:txBody>
      </p:sp>
      <p:sp>
        <p:nvSpPr>
          <p:cNvPr id="14" name="TextBox 13">
            <a:extLst>
              <a:ext uri="{FF2B5EF4-FFF2-40B4-BE49-F238E27FC236}">
                <a16:creationId xmlns:a16="http://schemas.microsoft.com/office/drawing/2014/main" id="{6BA91ED5-7673-E162-2639-98792AE9A8A4}"/>
              </a:ext>
            </a:extLst>
          </p:cNvPr>
          <p:cNvSpPr txBox="1"/>
          <p:nvPr/>
        </p:nvSpPr>
        <p:spPr>
          <a:xfrm>
            <a:off x="17793600" y="12965668"/>
            <a:ext cx="11772900"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1">
            <a:spAutoFit/>
          </a:bodyPr>
          <a:lstStyle/>
          <a:p>
            <a:pPr algn="ctr"/>
            <a:endParaRPr lang="en-US" sz="4800" dirty="0"/>
          </a:p>
          <a:p>
            <a:pPr algn="ctr"/>
            <a:r>
              <a:rPr lang="en-US" sz="4800" b="1" dirty="0"/>
              <a:t>Cancer  Negative</a:t>
            </a:r>
          </a:p>
          <a:p>
            <a:pPr algn="ctr"/>
            <a:endParaRPr lang="en-US" sz="4800" dirty="0"/>
          </a:p>
          <a:p>
            <a:pPr algn="ctr"/>
            <a:r>
              <a:rPr lang="en-US" sz="4800" dirty="0"/>
              <a:t>Negative follow-up within 24 months</a:t>
            </a:r>
          </a:p>
          <a:p>
            <a:pPr algn="ctr"/>
            <a:r>
              <a:rPr lang="en-US" sz="4800" dirty="0"/>
              <a:t> </a:t>
            </a:r>
          </a:p>
        </p:txBody>
      </p:sp>
      <p:cxnSp>
        <p:nvCxnSpPr>
          <p:cNvPr id="18" name="Connector: Elbow 17">
            <a:extLst>
              <a:ext uri="{FF2B5EF4-FFF2-40B4-BE49-F238E27FC236}">
                <a16:creationId xmlns:a16="http://schemas.microsoft.com/office/drawing/2014/main" id="{8D2F373A-5A5A-D8E6-9435-A37D7BA99F64}"/>
              </a:ext>
            </a:extLst>
          </p:cNvPr>
          <p:cNvCxnSpPr>
            <a:stCxn id="11" idx="2"/>
            <a:endCxn id="13" idx="0"/>
          </p:cNvCxnSpPr>
          <p:nvPr/>
        </p:nvCxnSpPr>
        <p:spPr>
          <a:xfrm rot="5400000">
            <a:off x="10069549" y="6645497"/>
            <a:ext cx="4994572" cy="764577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D6636017-D917-A682-C067-4D7C5DA07BDC}"/>
              </a:ext>
            </a:extLst>
          </p:cNvPr>
          <p:cNvCxnSpPr>
            <a:stCxn id="11" idx="2"/>
            <a:endCxn id="14" idx="0"/>
          </p:cNvCxnSpPr>
          <p:nvPr/>
        </p:nvCxnSpPr>
        <p:spPr>
          <a:xfrm rot="16200000" flipH="1">
            <a:off x="17537599" y="6823217"/>
            <a:ext cx="4994572" cy="729033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938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Methods</a:t>
            </a:r>
          </a:p>
        </p:txBody>
      </p:sp>
      <p:grpSp>
        <p:nvGrpSpPr>
          <p:cNvPr id="12" name="Group 11">
            <a:extLst>
              <a:ext uri="{FF2B5EF4-FFF2-40B4-BE49-F238E27FC236}">
                <a16:creationId xmlns:a16="http://schemas.microsoft.com/office/drawing/2014/main" id="{BAF6987F-6BFF-D211-26CD-E99CF06F3F86}"/>
              </a:ext>
            </a:extLst>
          </p:cNvPr>
          <p:cNvGrpSpPr/>
          <p:nvPr/>
        </p:nvGrpSpPr>
        <p:grpSpPr>
          <a:xfrm>
            <a:off x="415573" y="2945732"/>
            <a:ext cx="36539237" cy="5524500"/>
            <a:chOff x="423193" y="3619500"/>
            <a:chExt cx="36539237" cy="5524500"/>
          </a:xfrm>
        </p:grpSpPr>
        <p:pic>
          <p:nvPicPr>
            <p:cNvPr id="8" name="Picture 7">
              <a:extLst>
                <a:ext uri="{FF2B5EF4-FFF2-40B4-BE49-F238E27FC236}">
                  <a16:creationId xmlns:a16="http://schemas.microsoft.com/office/drawing/2014/main" id="{8FC3F247-4724-DA6F-68DE-D49FA9B145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93" y="3619500"/>
              <a:ext cx="36539237" cy="5524500"/>
            </a:xfrm>
            <a:prstGeom prst="rect">
              <a:avLst/>
            </a:prstGeom>
            <a:noFill/>
            <a:ln>
              <a:noFill/>
            </a:ln>
          </p:spPr>
        </p:pic>
        <p:sp>
          <p:nvSpPr>
            <p:cNvPr id="11" name="TextBox 10">
              <a:extLst>
                <a:ext uri="{FF2B5EF4-FFF2-40B4-BE49-F238E27FC236}">
                  <a16:creationId xmlns:a16="http://schemas.microsoft.com/office/drawing/2014/main" id="{EB3FBD8D-09BF-1406-2241-B89952C151F4}"/>
                </a:ext>
              </a:extLst>
            </p:cNvPr>
            <p:cNvSpPr txBox="1"/>
            <p:nvPr/>
          </p:nvSpPr>
          <p:spPr>
            <a:xfrm>
              <a:off x="19751040" y="7268407"/>
              <a:ext cx="5256000" cy="1008000"/>
            </a:xfrm>
            <a:prstGeom prst="roundRect">
              <a:avLst/>
            </a:prstGeom>
            <a:solidFill>
              <a:schemeClr val="accent6"/>
            </a:solidFill>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Lesion Identification</a:t>
              </a:r>
            </a:p>
          </p:txBody>
        </p:sp>
      </p:grpSp>
      <p:cxnSp>
        <p:nvCxnSpPr>
          <p:cNvPr id="17" name="Straight Arrow Connector 16">
            <a:extLst>
              <a:ext uri="{FF2B5EF4-FFF2-40B4-BE49-F238E27FC236}">
                <a16:creationId xmlns:a16="http://schemas.microsoft.com/office/drawing/2014/main" id="{FCD0EF47-DF6A-8E1E-B228-52B9082BFC2A}"/>
              </a:ext>
            </a:extLst>
          </p:cNvPr>
          <p:cNvCxnSpPr>
            <a:cxnSpLocks/>
          </p:cNvCxnSpPr>
          <p:nvPr/>
        </p:nvCxnSpPr>
        <p:spPr>
          <a:xfrm>
            <a:off x="22409272" y="7602639"/>
            <a:ext cx="0" cy="3751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646C1632-0B3B-2FA3-8304-FB05400DFB9D}"/>
              </a:ext>
            </a:extLst>
          </p:cNvPr>
          <p:cNvGrpSpPr/>
          <p:nvPr/>
        </p:nvGrpSpPr>
        <p:grpSpPr>
          <a:xfrm>
            <a:off x="12534900" y="11353800"/>
            <a:ext cx="24041100" cy="9042569"/>
            <a:chOff x="10363200" y="11353799"/>
            <a:chExt cx="24041100" cy="9042569"/>
          </a:xfrm>
        </p:grpSpPr>
        <p:sp>
          <p:nvSpPr>
            <p:cNvPr id="13" name="TextBox 12">
              <a:extLst>
                <a:ext uri="{FF2B5EF4-FFF2-40B4-BE49-F238E27FC236}">
                  <a16:creationId xmlns:a16="http://schemas.microsoft.com/office/drawing/2014/main" id="{53E9598D-14C3-C3FE-34A1-7F492D9B9D23}"/>
                </a:ext>
              </a:extLst>
            </p:cNvPr>
            <p:cNvSpPr txBox="1"/>
            <p:nvPr/>
          </p:nvSpPr>
          <p:spPr>
            <a:xfrm>
              <a:off x="12771191" y="12242799"/>
              <a:ext cx="2768600" cy="752963"/>
            </a:xfrm>
            <a:prstGeom prst="rect">
              <a:avLst/>
            </a:prstGeom>
            <a:noFill/>
          </p:spPr>
          <p:txBody>
            <a:bodyPr wrap="square" rtlCol="0">
              <a:spAutoFit/>
            </a:bodyPr>
            <a:lstStyle/>
            <a:p>
              <a:pPr algn="ctr"/>
              <a:r>
                <a:rPr lang="en-US" dirty="0"/>
                <a:t>2011</a:t>
              </a:r>
            </a:p>
          </p:txBody>
        </p:sp>
        <p:sp>
          <p:nvSpPr>
            <p:cNvPr id="14" name="TextBox 13">
              <a:extLst>
                <a:ext uri="{FF2B5EF4-FFF2-40B4-BE49-F238E27FC236}">
                  <a16:creationId xmlns:a16="http://schemas.microsoft.com/office/drawing/2014/main" id="{8C5ED743-CBB4-1FB4-12C3-1103D31E140F}"/>
                </a:ext>
              </a:extLst>
            </p:cNvPr>
            <p:cNvSpPr txBox="1"/>
            <p:nvPr/>
          </p:nvSpPr>
          <p:spPr>
            <a:xfrm>
              <a:off x="21133010" y="12242799"/>
              <a:ext cx="2768600" cy="752963"/>
            </a:xfrm>
            <a:prstGeom prst="rect">
              <a:avLst/>
            </a:prstGeom>
            <a:noFill/>
          </p:spPr>
          <p:txBody>
            <a:bodyPr wrap="square" rtlCol="0">
              <a:spAutoFit/>
            </a:bodyPr>
            <a:lstStyle/>
            <a:p>
              <a:pPr algn="ctr"/>
              <a:r>
                <a:rPr lang="en-US" dirty="0"/>
                <a:t>2012</a:t>
              </a:r>
            </a:p>
          </p:txBody>
        </p:sp>
        <p:sp>
          <p:nvSpPr>
            <p:cNvPr id="16" name="TextBox 15">
              <a:extLst>
                <a:ext uri="{FF2B5EF4-FFF2-40B4-BE49-F238E27FC236}">
                  <a16:creationId xmlns:a16="http://schemas.microsoft.com/office/drawing/2014/main" id="{B6E2490A-8FB1-E490-EBFC-738C0BCC5F28}"/>
                </a:ext>
              </a:extLst>
            </p:cNvPr>
            <p:cNvSpPr txBox="1"/>
            <p:nvPr/>
          </p:nvSpPr>
          <p:spPr>
            <a:xfrm>
              <a:off x="29261611" y="12242799"/>
              <a:ext cx="2768600" cy="752963"/>
            </a:xfrm>
            <a:prstGeom prst="rect">
              <a:avLst/>
            </a:prstGeom>
            <a:noFill/>
          </p:spPr>
          <p:txBody>
            <a:bodyPr wrap="square" rtlCol="0">
              <a:spAutoFit/>
            </a:bodyPr>
            <a:lstStyle/>
            <a:p>
              <a:pPr algn="ctr"/>
              <a:r>
                <a:rPr lang="en-US" dirty="0"/>
                <a:t>2013</a:t>
              </a:r>
            </a:p>
          </p:txBody>
        </p:sp>
        <p:sp>
          <p:nvSpPr>
            <p:cNvPr id="18" name="Rectangle: Rounded Corners 17">
              <a:extLst>
                <a:ext uri="{FF2B5EF4-FFF2-40B4-BE49-F238E27FC236}">
                  <a16:creationId xmlns:a16="http://schemas.microsoft.com/office/drawing/2014/main" id="{6B2435E1-BBD3-8DA3-F363-5D34CC71DA5A}"/>
                </a:ext>
              </a:extLst>
            </p:cNvPr>
            <p:cNvSpPr/>
            <p:nvPr/>
          </p:nvSpPr>
          <p:spPr>
            <a:xfrm>
              <a:off x="10363200" y="11353799"/>
              <a:ext cx="24041100" cy="90425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6A9CB69-B02E-FCE9-3832-A548CF6E7071}"/>
                </a:ext>
              </a:extLst>
            </p:cNvPr>
            <p:cNvGrpSpPr>
              <a:grpSpLocks noChangeAspect="1"/>
            </p:cNvGrpSpPr>
            <p:nvPr/>
          </p:nvGrpSpPr>
          <p:grpSpPr>
            <a:xfrm>
              <a:off x="27532830" y="13183823"/>
              <a:ext cx="6226162" cy="5183487"/>
              <a:chOff x="21666728" y="6754837"/>
              <a:chExt cx="13294017" cy="9559584"/>
            </a:xfrm>
          </p:grpSpPr>
          <p:pic>
            <p:nvPicPr>
              <p:cNvPr id="29" name="Picture 28">
                <a:extLst>
                  <a:ext uri="{FF2B5EF4-FFF2-40B4-BE49-F238E27FC236}">
                    <a16:creationId xmlns:a16="http://schemas.microsoft.com/office/drawing/2014/main" id="{8D639EE0-2A51-4ABD-9E34-E9926B25697D}"/>
                  </a:ext>
                </a:extLst>
              </p:cNvPr>
              <p:cNvPicPr>
                <a:picLocks noChangeAspect="1"/>
              </p:cNvPicPr>
              <p:nvPr/>
            </p:nvPicPr>
            <p:blipFill rotWithShape="1">
              <a:blip r:embed="rId6"/>
              <a:srcRect r="9033" b="5163"/>
              <a:stretch/>
            </p:blipFill>
            <p:spPr>
              <a:xfrm>
                <a:off x="21666728" y="6754837"/>
                <a:ext cx="13294017" cy="9559584"/>
              </a:xfrm>
              <a:prstGeom prst="rect">
                <a:avLst/>
              </a:prstGeom>
            </p:spPr>
          </p:pic>
          <p:sp>
            <p:nvSpPr>
              <p:cNvPr id="30" name="Rectangle 29">
                <a:extLst>
                  <a:ext uri="{FF2B5EF4-FFF2-40B4-BE49-F238E27FC236}">
                    <a16:creationId xmlns:a16="http://schemas.microsoft.com/office/drawing/2014/main" id="{5697E188-F93F-8267-B435-7E045FF46663}"/>
                  </a:ext>
                </a:extLst>
              </p:cNvPr>
              <p:cNvSpPr/>
              <p:nvPr/>
            </p:nvSpPr>
            <p:spPr>
              <a:xfrm>
                <a:off x="31635700" y="10985500"/>
                <a:ext cx="9017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9C862D9-7A2A-38D0-918B-98A19673FA69}"/>
                  </a:ext>
                </a:extLst>
              </p:cNvPr>
              <p:cNvSpPr/>
              <p:nvPr/>
            </p:nvSpPr>
            <p:spPr>
              <a:xfrm>
                <a:off x="22669500" y="12966700"/>
                <a:ext cx="9017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57350BF7-DB68-0E64-6EE1-FA5CEF935A5C}"/>
                </a:ext>
              </a:extLst>
            </p:cNvPr>
            <p:cNvPicPr>
              <a:picLocks noChangeAspect="1"/>
            </p:cNvPicPr>
            <p:nvPr/>
          </p:nvPicPr>
          <p:blipFill rotWithShape="1">
            <a:blip r:embed="rId7"/>
            <a:srcRect l="3222"/>
            <a:stretch/>
          </p:blipFill>
          <p:spPr>
            <a:xfrm>
              <a:off x="11027967" y="13183825"/>
              <a:ext cx="6255048" cy="5183487"/>
            </a:xfrm>
            <a:prstGeom prst="rect">
              <a:avLst/>
            </a:prstGeom>
          </p:spPr>
        </p:pic>
        <p:grpSp>
          <p:nvGrpSpPr>
            <p:cNvPr id="22" name="Group 21">
              <a:extLst>
                <a:ext uri="{FF2B5EF4-FFF2-40B4-BE49-F238E27FC236}">
                  <a16:creationId xmlns:a16="http://schemas.microsoft.com/office/drawing/2014/main" id="{CA94F060-AEDF-0807-B6AD-C3A5C3344764}"/>
                </a:ext>
              </a:extLst>
            </p:cNvPr>
            <p:cNvGrpSpPr>
              <a:grpSpLocks noChangeAspect="1"/>
            </p:cNvGrpSpPr>
            <p:nvPr/>
          </p:nvGrpSpPr>
          <p:grpSpPr>
            <a:xfrm>
              <a:off x="19280886" y="13183824"/>
              <a:ext cx="6472848" cy="5183488"/>
              <a:chOff x="11111534" y="8386565"/>
              <a:chExt cx="9647285" cy="7725593"/>
            </a:xfrm>
          </p:grpSpPr>
          <p:pic>
            <p:nvPicPr>
              <p:cNvPr id="26" name="Picture 25">
                <a:extLst>
                  <a:ext uri="{FF2B5EF4-FFF2-40B4-BE49-F238E27FC236}">
                    <a16:creationId xmlns:a16="http://schemas.microsoft.com/office/drawing/2014/main" id="{CFEF8B81-EBB4-D23C-D382-45B25C1FF835}"/>
                  </a:ext>
                </a:extLst>
              </p:cNvPr>
              <p:cNvPicPr>
                <a:picLocks noChangeAspect="1"/>
              </p:cNvPicPr>
              <p:nvPr/>
            </p:nvPicPr>
            <p:blipFill rotWithShape="1">
              <a:blip r:embed="rId8"/>
              <a:srcRect l="2231" t="4637"/>
              <a:stretch/>
            </p:blipFill>
            <p:spPr>
              <a:xfrm>
                <a:off x="11111534" y="8386565"/>
                <a:ext cx="9647285" cy="7725593"/>
              </a:xfrm>
              <a:prstGeom prst="rect">
                <a:avLst/>
              </a:prstGeom>
            </p:spPr>
          </p:pic>
          <p:sp>
            <p:nvSpPr>
              <p:cNvPr id="27" name="Rectangle 26">
                <a:extLst>
                  <a:ext uri="{FF2B5EF4-FFF2-40B4-BE49-F238E27FC236}">
                    <a16:creationId xmlns:a16="http://schemas.microsoft.com/office/drawing/2014/main" id="{7BE8B181-1E18-BD4C-34F0-4FE22380ABD3}"/>
                  </a:ext>
                </a:extLst>
              </p:cNvPr>
              <p:cNvSpPr/>
              <p:nvPr/>
            </p:nvSpPr>
            <p:spPr>
              <a:xfrm>
                <a:off x="11779710" y="13070087"/>
                <a:ext cx="559559" cy="477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FA85A5-9405-A833-5B85-66BBCC678545}"/>
                  </a:ext>
                </a:extLst>
              </p:cNvPr>
              <p:cNvSpPr/>
              <p:nvPr/>
            </p:nvSpPr>
            <p:spPr>
              <a:xfrm>
                <a:off x="19182215" y="11725690"/>
                <a:ext cx="818866" cy="818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720BCB2-E0DB-3580-86C9-2D39513CAC23}"/>
                </a:ext>
              </a:extLst>
            </p:cNvPr>
            <p:cNvSpPr txBox="1"/>
            <p:nvPr/>
          </p:nvSpPr>
          <p:spPr>
            <a:xfrm>
              <a:off x="11027967" y="18959500"/>
              <a:ext cx="6255048" cy="752963"/>
            </a:xfrm>
            <a:prstGeom prst="rect">
              <a:avLst/>
            </a:prstGeom>
            <a:noFill/>
          </p:spPr>
          <p:txBody>
            <a:bodyPr wrap="square" rtlCol="0">
              <a:spAutoFit/>
            </a:bodyPr>
            <a:lstStyle/>
            <a:p>
              <a:pPr algn="ctr"/>
              <a:r>
                <a:rPr lang="en-US" b="1" dirty="0"/>
                <a:t>Lesion not visible</a:t>
              </a:r>
            </a:p>
          </p:txBody>
        </p:sp>
        <p:sp>
          <p:nvSpPr>
            <p:cNvPr id="24" name="TextBox 23">
              <a:extLst>
                <a:ext uri="{FF2B5EF4-FFF2-40B4-BE49-F238E27FC236}">
                  <a16:creationId xmlns:a16="http://schemas.microsoft.com/office/drawing/2014/main" id="{C1246C4A-2AEC-18C3-087A-C2820F47816F}"/>
                </a:ext>
              </a:extLst>
            </p:cNvPr>
            <p:cNvSpPr txBox="1"/>
            <p:nvPr/>
          </p:nvSpPr>
          <p:spPr>
            <a:xfrm>
              <a:off x="19389786" y="18959500"/>
              <a:ext cx="6255048" cy="752963"/>
            </a:xfrm>
            <a:prstGeom prst="rect">
              <a:avLst/>
            </a:prstGeom>
            <a:noFill/>
          </p:spPr>
          <p:txBody>
            <a:bodyPr wrap="square" rtlCol="0">
              <a:spAutoFit/>
            </a:bodyPr>
            <a:lstStyle/>
            <a:p>
              <a:pPr algn="ctr"/>
              <a:r>
                <a:rPr lang="en-US" b="1" dirty="0"/>
                <a:t>Screen detectable</a:t>
              </a:r>
            </a:p>
          </p:txBody>
        </p:sp>
        <p:sp>
          <p:nvSpPr>
            <p:cNvPr id="25" name="TextBox 24">
              <a:extLst>
                <a:ext uri="{FF2B5EF4-FFF2-40B4-BE49-F238E27FC236}">
                  <a16:creationId xmlns:a16="http://schemas.microsoft.com/office/drawing/2014/main" id="{678A1C62-56B4-31C5-1560-1F90EA59E368}"/>
                </a:ext>
              </a:extLst>
            </p:cNvPr>
            <p:cNvSpPr txBox="1"/>
            <p:nvPr/>
          </p:nvSpPr>
          <p:spPr>
            <a:xfrm>
              <a:off x="27518387" y="18959500"/>
              <a:ext cx="6255048" cy="752963"/>
            </a:xfrm>
            <a:prstGeom prst="rect">
              <a:avLst/>
            </a:prstGeom>
            <a:noFill/>
          </p:spPr>
          <p:txBody>
            <a:bodyPr wrap="square" rtlCol="0">
              <a:spAutoFit/>
            </a:bodyPr>
            <a:lstStyle/>
            <a:p>
              <a:pPr algn="ctr"/>
              <a:r>
                <a:rPr lang="en-US" b="1" dirty="0"/>
                <a:t>Screen detectable</a:t>
              </a:r>
            </a:p>
          </p:txBody>
        </p:sp>
      </p:grpSp>
      <p:sp>
        <p:nvSpPr>
          <p:cNvPr id="32" name="TextBox 31">
            <a:extLst>
              <a:ext uri="{FF2B5EF4-FFF2-40B4-BE49-F238E27FC236}">
                <a16:creationId xmlns:a16="http://schemas.microsoft.com/office/drawing/2014/main" id="{BF201B16-CABA-861A-7FA4-FDE3D57F19EE}"/>
              </a:ext>
            </a:extLst>
          </p:cNvPr>
          <p:cNvSpPr txBox="1"/>
          <p:nvPr/>
        </p:nvSpPr>
        <p:spPr>
          <a:xfrm>
            <a:off x="1564855" y="14080804"/>
            <a:ext cx="930036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Lesion based analysis</a:t>
            </a:r>
          </a:p>
          <a:p>
            <a:pPr marL="571500" indent="-571500">
              <a:buFont typeface="Arial" panose="020B0604020202020204" pitchFamily="34" charset="0"/>
              <a:buChar char="•"/>
            </a:pPr>
            <a:endParaRPr lang="en-US" sz="4800" dirty="0"/>
          </a:p>
        </p:txBody>
      </p:sp>
    </p:spTree>
    <p:extLst>
      <p:ext uri="{BB962C8B-B14F-4D97-AF65-F5344CB8AC3E}">
        <p14:creationId xmlns:p14="http://schemas.microsoft.com/office/powerpoint/2010/main" val="416928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Methods</a:t>
            </a:r>
          </a:p>
        </p:txBody>
      </p:sp>
      <p:grpSp>
        <p:nvGrpSpPr>
          <p:cNvPr id="12" name="Group 11">
            <a:extLst>
              <a:ext uri="{FF2B5EF4-FFF2-40B4-BE49-F238E27FC236}">
                <a16:creationId xmlns:a16="http://schemas.microsoft.com/office/drawing/2014/main" id="{BAF6987F-6BFF-D211-26CD-E99CF06F3F86}"/>
              </a:ext>
            </a:extLst>
          </p:cNvPr>
          <p:cNvGrpSpPr/>
          <p:nvPr/>
        </p:nvGrpSpPr>
        <p:grpSpPr>
          <a:xfrm>
            <a:off x="415573" y="2758892"/>
            <a:ext cx="36539237" cy="5524500"/>
            <a:chOff x="423193" y="3619500"/>
            <a:chExt cx="36539237" cy="5524500"/>
          </a:xfrm>
        </p:grpSpPr>
        <p:pic>
          <p:nvPicPr>
            <p:cNvPr id="8" name="Picture 7">
              <a:extLst>
                <a:ext uri="{FF2B5EF4-FFF2-40B4-BE49-F238E27FC236}">
                  <a16:creationId xmlns:a16="http://schemas.microsoft.com/office/drawing/2014/main" id="{8FC3F247-4724-DA6F-68DE-D49FA9B145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93" y="3619500"/>
              <a:ext cx="36539237" cy="5524500"/>
            </a:xfrm>
            <a:prstGeom prst="rect">
              <a:avLst/>
            </a:prstGeom>
            <a:noFill/>
            <a:ln>
              <a:noFill/>
            </a:ln>
          </p:spPr>
        </p:pic>
        <p:sp>
          <p:nvSpPr>
            <p:cNvPr id="11" name="TextBox 10">
              <a:extLst>
                <a:ext uri="{FF2B5EF4-FFF2-40B4-BE49-F238E27FC236}">
                  <a16:creationId xmlns:a16="http://schemas.microsoft.com/office/drawing/2014/main" id="{EB3FBD8D-09BF-1406-2241-B89952C151F4}"/>
                </a:ext>
              </a:extLst>
            </p:cNvPr>
            <p:cNvSpPr txBox="1"/>
            <p:nvPr/>
          </p:nvSpPr>
          <p:spPr>
            <a:xfrm>
              <a:off x="25720040" y="6866405"/>
              <a:ext cx="5256000" cy="1764000"/>
            </a:xfrm>
            <a:prstGeom prst="roundRect">
              <a:avLst/>
            </a:prstGeom>
            <a:solidFill>
              <a:schemeClr val="accent6"/>
            </a:solidFill>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Final status label assignment</a:t>
              </a:r>
            </a:p>
          </p:txBody>
        </p:sp>
      </p:grpSp>
      <p:grpSp>
        <p:nvGrpSpPr>
          <p:cNvPr id="5" name="Group 4">
            <a:extLst>
              <a:ext uri="{FF2B5EF4-FFF2-40B4-BE49-F238E27FC236}">
                <a16:creationId xmlns:a16="http://schemas.microsoft.com/office/drawing/2014/main" id="{B88A8A0D-B748-D3D0-096A-28B99A93632C}"/>
              </a:ext>
            </a:extLst>
          </p:cNvPr>
          <p:cNvGrpSpPr/>
          <p:nvPr/>
        </p:nvGrpSpPr>
        <p:grpSpPr>
          <a:xfrm>
            <a:off x="12649200" y="10896601"/>
            <a:ext cx="24003000" cy="9042569"/>
            <a:chOff x="10325100" y="11353799"/>
            <a:chExt cx="24003000" cy="9042569"/>
          </a:xfrm>
        </p:grpSpPr>
        <p:sp>
          <p:nvSpPr>
            <p:cNvPr id="9" name="TextBox 8">
              <a:extLst>
                <a:ext uri="{FF2B5EF4-FFF2-40B4-BE49-F238E27FC236}">
                  <a16:creationId xmlns:a16="http://schemas.microsoft.com/office/drawing/2014/main" id="{10D9B1AC-C583-3697-2181-6F6B83A81D3C}"/>
                </a:ext>
              </a:extLst>
            </p:cNvPr>
            <p:cNvSpPr txBox="1"/>
            <p:nvPr/>
          </p:nvSpPr>
          <p:spPr>
            <a:xfrm>
              <a:off x="12771191" y="12242799"/>
              <a:ext cx="2768600" cy="752963"/>
            </a:xfrm>
            <a:prstGeom prst="rect">
              <a:avLst/>
            </a:prstGeom>
            <a:noFill/>
          </p:spPr>
          <p:txBody>
            <a:bodyPr wrap="square" rtlCol="0">
              <a:spAutoFit/>
            </a:bodyPr>
            <a:lstStyle/>
            <a:p>
              <a:pPr algn="ctr"/>
              <a:r>
                <a:rPr lang="en-US" dirty="0"/>
                <a:t>2011</a:t>
              </a:r>
            </a:p>
          </p:txBody>
        </p:sp>
        <p:sp>
          <p:nvSpPr>
            <p:cNvPr id="10" name="TextBox 9">
              <a:extLst>
                <a:ext uri="{FF2B5EF4-FFF2-40B4-BE49-F238E27FC236}">
                  <a16:creationId xmlns:a16="http://schemas.microsoft.com/office/drawing/2014/main" id="{B63DD7BB-FF34-AA97-0F7F-C13F6D4FBA42}"/>
                </a:ext>
              </a:extLst>
            </p:cNvPr>
            <p:cNvSpPr txBox="1"/>
            <p:nvPr/>
          </p:nvSpPr>
          <p:spPr>
            <a:xfrm>
              <a:off x="21133010" y="12242799"/>
              <a:ext cx="2768600" cy="752963"/>
            </a:xfrm>
            <a:prstGeom prst="rect">
              <a:avLst/>
            </a:prstGeom>
            <a:noFill/>
          </p:spPr>
          <p:txBody>
            <a:bodyPr wrap="square" rtlCol="0">
              <a:spAutoFit/>
            </a:bodyPr>
            <a:lstStyle/>
            <a:p>
              <a:pPr algn="ctr"/>
              <a:r>
                <a:rPr lang="en-US" dirty="0"/>
                <a:t>2012</a:t>
              </a:r>
            </a:p>
          </p:txBody>
        </p:sp>
        <p:sp>
          <p:nvSpPr>
            <p:cNvPr id="15" name="TextBox 14">
              <a:extLst>
                <a:ext uri="{FF2B5EF4-FFF2-40B4-BE49-F238E27FC236}">
                  <a16:creationId xmlns:a16="http://schemas.microsoft.com/office/drawing/2014/main" id="{70EE5DEF-D284-AF56-06D8-D7E55D4204D1}"/>
                </a:ext>
              </a:extLst>
            </p:cNvPr>
            <p:cNvSpPr txBox="1"/>
            <p:nvPr/>
          </p:nvSpPr>
          <p:spPr>
            <a:xfrm>
              <a:off x="29261611" y="12242799"/>
              <a:ext cx="2768600" cy="752963"/>
            </a:xfrm>
            <a:prstGeom prst="rect">
              <a:avLst/>
            </a:prstGeom>
            <a:noFill/>
          </p:spPr>
          <p:txBody>
            <a:bodyPr wrap="square" rtlCol="0">
              <a:spAutoFit/>
            </a:bodyPr>
            <a:lstStyle/>
            <a:p>
              <a:pPr algn="ctr"/>
              <a:r>
                <a:rPr lang="en-US" dirty="0"/>
                <a:t>2013</a:t>
              </a:r>
            </a:p>
          </p:txBody>
        </p:sp>
        <p:sp>
          <p:nvSpPr>
            <p:cNvPr id="19" name="Rectangle: Rounded Corners 18">
              <a:extLst>
                <a:ext uri="{FF2B5EF4-FFF2-40B4-BE49-F238E27FC236}">
                  <a16:creationId xmlns:a16="http://schemas.microsoft.com/office/drawing/2014/main" id="{D7CB1ACB-AD6D-F206-99F2-E0771D9C9E31}"/>
                </a:ext>
              </a:extLst>
            </p:cNvPr>
            <p:cNvSpPr/>
            <p:nvPr/>
          </p:nvSpPr>
          <p:spPr>
            <a:xfrm>
              <a:off x="10325100" y="11353799"/>
              <a:ext cx="24003000" cy="90425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E4BBAE1-1B2C-013F-9AAA-0DDEF54153E2}"/>
                </a:ext>
              </a:extLst>
            </p:cNvPr>
            <p:cNvGrpSpPr>
              <a:grpSpLocks noChangeAspect="1"/>
            </p:cNvGrpSpPr>
            <p:nvPr/>
          </p:nvGrpSpPr>
          <p:grpSpPr>
            <a:xfrm>
              <a:off x="27532830" y="13183823"/>
              <a:ext cx="6226162" cy="5183487"/>
              <a:chOff x="21666728" y="6754837"/>
              <a:chExt cx="13294017" cy="9559584"/>
            </a:xfrm>
          </p:grpSpPr>
          <p:pic>
            <p:nvPicPr>
              <p:cNvPr id="13" name="Picture 12">
                <a:extLst>
                  <a:ext uri="{FF2B5EF4-FFF2-40B4-BE49-F238E27FC236}">
                    <a16:creationId xmlns:a16="http://schemas.microsoft.com/office/drawing/2014/main" id="{D96352A6-25C3-9C0F-24FB-C0E833D276CA}"/>
                  </a:ext>
                </a:extLst>
              </p:cNvPr>
              <p:cNvPicPr>
                <a:picLocks noChangeAspect="1"/>
              </p:cNvPicPr>
              <p:nvPr/>
            </p:nvPicPr>
            <p:blipFill rotWithShape="1">
              <a:blip r:embed="rId6"/>
              <a:srcRect r="9033" b="5163"/>
              <a:stretch/>
            </p:blipFill>
            <p:spPr>
              <a:xfrm>
                <a:off x="21666728" y="6754837"/>
                <a:ext cx="13294017" cy="9559584"/>
              </a:xfrm>
              <a:prstGeom prst="rect">
                <a:avLst/>
              </a:prstGeom>
            </p:spPr>
          </p:pic>
          <p:sp>
            <p:nvSpPr>
              <p:cNvPr id="14" name="Rectangle 13">
                <a:extLst>
                  <a:ext uri="{FF2B5EF4-FFF2-40B4-BE49-F238E27FC236}">
                    <a16:creationId xmlns:a16="http://schemas.microsoft.com/office/drawing/2014/main" id="{68FF8E79-F9ED-DF0E-B92F-C0EBA733DA4F}"/>
                  </a:ext>
                </a:extLst>
              </p:cNvPr>
              <p:cNvSpPr/>
              <p:nvPr/>
            </p:nvSpPr>
            <p:spPr>
              <a:xfrm>
                <a:off x="31635700" y="10985500"/>
                <a:ext cx="9017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77373A-FB76-1D02-9E71-CD25AE2FEE66}"/>
                  </a:ext>
                </a:extLst>
              </p:cNvPr>
              <p:cNvSpPr/>
              <p:nvPr/>
            </p:nvSpPr>
            <p:spPr>
              <a:xfrm>
                <a:off x="22669500" y="12966700"/>
                <a:ext cx="9017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99BC994F-78C8-B722-64C0-45F84078C4E0}"/>
                </a:ext>
              </a:extLst>
            </p:cNvPr>
            <p:cNvPicPr>
              <a:picLocks noChangeAspect="1"/>
            </p:cNvPicPr>
            <p:nvPr/>
          </p:nvPicPr>
          <p:blipFill rotWithShape="1">
            <a:blip r:embed="rId7"/>
            <a:srcRect l="3222"/>
            <a:stretch/>
          </p:blipFill>
          <p:spPr>
            <a:xfrm>
              <a:off x="11027967" y="13183825"/>
              <a:ext cx="6255048" cy="5183487"/>
            </a:xfrm>
            <a:prstGeom prst="rect">
              <a:avLst/>
            </a:prstGeom>
          </p:spPr>
        </p:pic>
        <p:grpSp>
          <p:nvGrpSpPr>
            <p:cNvPr id="20" name="Group 19">
              <a:extLst>
                <a:ext uri="{FF2B5EF4-FFF2-40B4-BE49-F238E27FC236}">
                  <a16:creationId xmlns:a16="http://schemas.microsoft.com/office/drawing/2014/main" id="{A4F4449A-3B79-B1DE-C7A4-726C82BE01EB}"/>
                </a:ext>
              </a:extLst>
            </p:cNvPr>
            <p:cNvGrpSpPr>
              <a:grpSpLocks noChangeAspect="1"/>
            </p:cNvGrpSpPr>
            <p:nvPr/>
          </p:nvGrpSpPr>
          <p:grpSpPr>
            <a:xfrm>
              <a:off x="19280886" y="13183824"/>
              <a:ext cx="6472848" cy="5183488"/>
              <a:chOff x="11111534" y="8386565"/>
              <a:chExt cx="9647285" cy="7725593"/>
            </a:xfrm>
          </p:grpSpPr>
          <p:pic>
            <p:nvPicPr>
              <p:cNvPr id="21" name="Picture 20">
                <a:extLst>
                  <a:ext uri="{FF2B5EF4-FFF2-40B4-BE49-F238E27FC236}">
                    <a16:creationId xmlns:a16="http://schemas.microsoft.com/office/drawing/2014/main" id="{F86080FA-C37B-558A-BB03-AA98D3EE5402}"/>
                  </a:ext>
                </a:extLst>
              </p:cNvPr>
              <p:cNvPicPr>
                <a:picLocks noChangeAspect="1"/>
              </p:cNvPicPr>
              <p:nvPr/>
            </p:nvPicPr>
            <p:blipFill rotWithShape="1">
              <a:blip r:embed="rId8"/>
              <a:srcRect l="2231" t="4637"/>
              <a:stretch/>
            </p:blipFill>
            <p:spPr>
              <a:xfrm>
                <a:off x="11111534" y="8386565"/>
                <a:ext cx="9647285" cy="7725593"/>
              </a:xfrm>
              <a:prstGeom prst="rect">
                <a:avLst/>
              </a:prstGeom>
            </p:spPr>
          </p:pic>
          <p:sp>
            <p:nvSpPr>
              <p:cNvPr id="22" name="Rectangle 21">
                <a:extLst>
                  <a:ext uri="{FF2B5EF4-FFF2-40B4-BE49-F238E27FC236}">
                    <a16:creationId xmlns:a16="http://schemas.microsoft.com/office/drawing/2014/main" id="{E0E25660-A976-AD3E-AF91-A2686208B8DE}"/>
                  </a:ext>
                </a:extLst>
              </p:cNvPr>
              <p:cNvSpPr/>
              <p:nvPr/>
            </p:nvSpPr>
            <p:spPr>
              <a:xfrm>
                <a:off x="11779710" y="13070087"/>
                <a:ext cx="559559" cy="477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6D1A21-6F31-8CC6-90F7-81272AA10997}"/>
                  </a:ext>
                </a:extLst>
              </p:cNvPr>
              <p:cNvSpPr/>
              <p:nvPr/>
            </p:nvSpPr>
            <p:spPr>
              <a:xfrm>
                <a:off x="19182215" y="11725690"/>
                <a:ext cx="818866" cy="818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25FAD581-D711-5C49-883F-2F7B6530E252}"/>
                </a:ext>
              </a:extLst>
            </p:cNvPr>
            <p:cNvSpPr txBox="1"/>
            <p:nvPr/>
          </p:nvSpPr>
          <p:spPr>
            <a:xfrm>
              <a:off x="11027967" y="18959500"/>
              <a:ext cx="6255048" cy="752963"/>
            </a:xfrm>
            <a:prstGeom prst="rect">
              <a:avLst/>
            </a:prstGeom>
            <a:noFill/>
          </p:spPr>
          <p:txBody>
            <a:bodyPr wrap="square" rtlCol="0">
              <a:spAutoFit/>
            </a:bodyPr>
            <a:lstStyle/>
            <a:p>
              <a:pPr algn="ctr"/>
              <a:r>
                <a:rPr lang="en-US" b="1" dirty="0"/>
                <a:t>Cancer Negative </a:t>
              </a:r>
            </a:p>
          </p:txBody>
        </p:sp>
        <p:sp>
          <p:nvSpPr>
            <p:cNvPr id="25" name="TextBox 24">
              <a:extLst>
                <a:ext uri="{FF2B5EF4-FFF2-40B4-BE49-F238E27FC236}">
                  <a16:creationId xmlns:a16="http://schemas.microsoft.com/office/drawing/2014/main" id="{F237AF9F-4C2A-2419-8952-03BB6AE0FBB1}"/>
                </a:ext>
              </a:extLst>
            </p:cNvPr>
            <p:cNvSpPr txBox="1"/>
            <p:nvPr/>
          </p:nvSpPr>
          <p:spPr>
            <a:xfrm>
              <a:off x="19389786" y="18959500"/>
              <a:ext cx="6255048" cy="752963"/>
            </a:xfrm>
            <a:prstGeom prst="rect">
              <a:avLst/>
            </a:prstGeom>
            <a:noFill/>
          </p:spPr>
          <p:txBody>
            <a:bodyPr wrap="square" rtlCol="0">
              <a:spAutoFit/>
            </a:bodyPr>
            <a:lstStyle/>
            <a:p>
              <a:pPr algn="ctr"/>
              <a:r>
                <a:rPr lang="en-US" b="1" dirty="0"/>
                <a:t>Cancer Positive </a:t>
              </a:r>
            </a:p>
          </p:txBody>
        </p:sp>
        <p:sp>
          <p:nvSpPr>
            <p:cNvPr id="26" name="TextBox 25">
              <a:extLst>
                <a:ext uri="{FF2B5EF4-FFF2-40B4-BE49-F238E27FC236}">
                  <a16:creationId xmlns:a16="http://schemas.microsoft.com/office/drawing/2014/main" id="{012323CD-1004-B237-0F9E-D6DED33F5208}"/>
                </a:ext>
              </a:extLst>
            </p:cNvPr>
            <p:cNvSpPr txBox="1"/>
            <p:nvPr/>
          </p:nvSpPr>
          <p:spPr>
            <a:xfrm>
              <a:off x="27518387" y="18959500"/>
              <a:ext cx="6255048" cy="752963"/>
            </a:xfrm>
            <a:prstGeom prst="rect">
              <a:avLst/>
            </a:prstGeom>
            <a:noFill/>
          </p:spPr>
          <p:txBody>
            <a:bodyPr wrap="square" rtlCol="0">
              <a:spAutoFit/>
            </a:bodyPr>
            <a:lstStyle/>
            <a:p>
              <a:pPr algn="ctr"/>
              <a:r>
                <a:rPr lang="en-US" b="1" dirty="0"/>
                <a:t>Cancer Positive </a:t>
              </a:r>
            </a:p>
          </p:txBody>
        </p:sp>
      </p:grpSp>
      <p:cxnSp>
        <p:nvCxnSpPr>
          <p:cNvPr id="34" name="Straight Arrow Connector 33">
            <a:extLst>
              <a:ext uri="{FF2B5EF4-FFF2-40B4-BE49-F238E27FC236}">
                <a16:creationId xmlns:a16="http://schemas.microsoft.com/office/drawing/2014/main" id="{13B3B910-F726-CAED-A82F-080A4036F715}"/>
              </a:ext>
            </a:extLst>
          </p:cNvPr>
          <p:cNvCxnSpPr>
            <a:cxnSpLocks/>
          </p:cNvCxnSpPr>
          <p:nvPr/>
        </p:nvCxnSpPr>
        <p:spPr>
          <a:xfrm>
            <a:off x="28485036" y="7807897"/>
            <a:ext cx="0" cy="3088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3938409-C5D9-E0CE-CABA-6D34C93D6569}"/>
              </a:ext>
            </a:extLst>
          </p:cNvPr>
          <p:cNvSpPr txBox="1"/>
          <p:nvPr/>
        </p:nvSpPr>
        <p:spPr>
          <a:xfrm>
            <a:off x="1564855" y="14080804"/>
            <a:ext cx="9300362"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Lesion based analysis</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Structured dataset</a:t>
            </a:r>
          </a:p>
          <a:p>
            <a:pPr marL="571500" indent="-571500">
              <a:buFont typeface="Arial" panose="020B0604020202020204" pitchFamily="34" charset="0"/>
              <a:buChar char="•"/>
            </a:pPr>
            <a:endParaRPr lang="en-US" sz="4800" dirty="0"/>
          </a:p>
        </p:txBody>
      </p:sp>
    </p:spTree>
    <p:extLst>
      <p:ext uri="{BB962C8B-B14F-4D97-AF65-F5344CB8AC3E}">
        <p14:creationId xmlns:p14="http://schemas.microsoft.com/office/powerpoint/2010/main" val="120337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Methods</a:t>
            </a:r>
          </a:p>
        </p:txBody>
      </p:sp>
      <p:grpSp>
        <p:nvGrpSpPr>
          <p:cNvPr id="12" name="Group 11">
            <a:extLst>
              <a:ext uri="{FF2B5EF4-FFF2-40B4-BE49-F238E27FC236}">
                <a16:creationId xmlns:a16="http://schemas.microsoft.com/office/drawing/2014/main" id="{BAF6987F-6BFF-D211-26CD-E99CF06F3F86}"/>
              </a:ext>
            </a:extLst>
          </p:cNvPr>
          <p:cNvGrpSpPr/>
          <p:nvPr/>
        </p:nvGrpSpPr>
        <p:grpSpPr>
          <a:xfrm>
            <a:off x="415573" y="2945733"/>
            <a:ext cx="36542353" cy="5524500"/>
            <a:chOff x="423193" y="3619500"/>
            <a:chExt cx="36542353" cy="5524500"/>
          </a:xfrm>
        </p:grpSpPr>
        <p:pic>
          <p:nvPicPr>
            <p:cNvPr id="8" name="Picture 7">
              <a:extLst>
                <a:ext uri="{FF2B5EF4-FFF2-40B4-BE49-F238E27FC236}">
                  <a16:creationId xmlns:a16="http://schemas.microsoft.com/office/drawing/2014/main" id="{8FC3F247-4724-DA6F-68DE-D49FA9B145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93" y="3619500"/>
              <a:ext cx="36539237" cy="5524500"/>
            </a:xfrm>
            <a:prstGeom prst="rect">
              <a:avLst/>
            </a:prstGeom>
            <a:noFill/>
            <a:ln>
              <a:noFill/>
            </a:ln>
          </p:spPr>
        </p:pic>
        <p:sp>
          <p:nvSpPr>
            <p:cNvPr id="11" name="TextBox 10">
              <a:extLst>
                <a:ext uri="{FF2B5EF4-FFF2-40B4-BE49-F238E27FC236}">
                  <a16:creationId xmlns:a16="http://schemas.microsoft.com/office/drawing/2014/main" id="{EB3FBD8D-09BF-1406-2241-B89952C151F4}"/>
                </a:ext>
              </a:extLst>
            </p:cNvPr>
            <p:cNvSpPr txBox="1"/>
            <p:nvPr/>
          </p:nvSpPr>
          <p:spPr>
            <a:xfrm>
              <a:off x="31673546" y="6866405"/>
              <a:ext cx="5292000" cy="1728000"/>
            </a:xfrm>
            <a:prstGeom prst="roundRect">
              <a:avLst/>
            </a:prstGeom>
            <a:solidFill>
              <a:schemeClr val="accent6"/>
            </a:solidFill>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Time index assignment</a:t>
              </a:r>
            </a:p>
          </p:txBody>
        </p:sp>
      </p:grpSp>
      <p:cxnSp>
        <p:nvCxnSpPr>
          <p:cNvPr id="36" name="Connector: Elbow 35">
            <a:extLst>
              <a:ext uri="{FF2B5EF4-FFF2-40B4-BE49-F238E27FC236}">
                <a16:creationId xmlns:a16="http://schemas.microsoft.com/office/drawing/2014/main" id="{697769EF-C2C4-CF09-2AD6-EFDEF81026F3}"/>
              </a:ext>
            </a:extLst>
          </p:cNvPr>
          <p:cNvCxnSpPr>
            <a:cxnSpLocks/>
            <a:stCxn id="11" idx="2"/>
          </p:cNvCxnSpPr>
          <p:nvPr/>
        </p:nvCxnSpPr>
        <p:spPr>
          <a:xfrm rot="5400000">
            <a:off x="28196865" y="8717873"/>
            <a:ext cx="6912297" cy="5317826"/>
          </a:xfrm>
          <a:prstGeom prst="bentConnector3">
            <a:avLst>
              <a:gd name="adj1" fmla="val 98505"/>
            </a:avLst>
          </a:prstGeom>
          <a:ln>
            <a:tailEnd type="triangle"/>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1F848400-9E6D-2A64-446A-089508A3616D}"/>
              </a:ext>
            </a:extLst>
          </p:cNvPr>
          <p:cNvGrpSpPr/>
          <p:nvPr/>
        </p:nvGrpSpPr>
        <p:grpSpPr>
          <a:xfrm>
            <a:off x="12410575" y="9946621"/>
            <a:ext cx="16582225" cy="10233183"/>
            <a:chOff x="5447046" y="9143999"/>
            <a:chExt cx="19933067" cy="11252369"/>
          </a:xfrm>
        </p:grpSpPr>
        <p:pic>
          <p:nvPicPr>
            <p:cNvPr id="21" name="Picture 20">
              <a:extLst>
                <a:ext uri="{FF2B5EF4-FFF2-40B4-BE49-F238E27FC236}">
                  <a16:creationId xmlns:a16="http://schemas.microsoft.com/office/drawing/2014/main" id="{3B8BF5B3-FC8E-7E23-ABC3-581229A88FD2}"/>
                </a:ext>
              </a:extLst>
            </p:cNvPr>
            <p:cNvPicPr>
              <a:picLocks noChangeAspect="1"/>
            </p:cNvPicPr>
            <p:nvPr/>
          </p:nvPicPr>
          <p:blipFill>
            <a:blip r:embed="rId6">
              <a:clrChange>
                <a:clrFrom>
                  <a:srgbClr val="4D4B4B">
                    <a:alpha val="43922"/>
                  </a:srgbClr>
                </a:clrFrom>
                <a:clrTo>
                  <a:srgbClr val="4D4B4B">
                    <a:alpha val="0"/>
                  </a:srgbClr>
                </a:clrTo>
              </a:clrChang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47046" y="9143999"/>
              <a:ext cx="19933067" cy="11252369"/>
            </a:xfrm>
            <a:prstGeom prst="rect">
              <a:avLst/>
            </a:prstGeom>
          </p:spPr>
        </p:pic>
        <p:sp>
          <p:nvSpPr>
            <p:cNvPr id="22" name="Rectangle 21">
              <a:extLst>
                <a:ext uri="{FF2B5EF4-FFF2-40B4-BE49-F238E27FC236}">
                  <a16:creationId xmlns:a16="http://schemas.microsoft.com/office/drawing/2014/main" id="{656D2734-12F6-B985-3A68-FEA8AF76A1BA}"/>
                </a:ext>
              </a:extLst>
            </p:cNvPr>
            <p:cNvSpPr/>
            <p:nvPr/>
          </p:nvSpPr>
          <p:spPr>
            <a:xfrm>
              <a:off x="9312443" y="9143999"/>
              <a:ext cx="697831" cy="84221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77CCAC-BCB3-0818-58F5-457B5BDECE2B}"/>
                </a:ext>
              </a:extLst>
            </p:cNvPr>
            <p:cNvSpPr/>
            <p:nvPr/>
          </p:nvSpPr>
          <p:spPr>
            <a:xfrm>
              <a:off x="12753474" y="9143999"/>
              <a:ext cx="697832" cy="84221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D51EBF1-6EF5-698E-4ABF-4679F5BEFE61}"/>
                </a:ext>
              </a:extLst>
            </p:cNvPr>
            <p:cNvSpPr/>
            <p:nvPr/>
          </p:nvSpPr>
          <p:spPr>
            <a:xfrm>
              <a:off x="16170443" y="9143999"/>
              <a:ext cx="697832" cy="108284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777C9D-EEC2-C8D5-C67B-B85E4EFD9DC7}"/>
                </a:ext>
              </a:extLst>
            </p:cNvPr>
            <p:cNvSpPr/>
            <p:nvPr/>
          </p:nvSpPr>
          <p:spPr>
            <a:xfrm>
              <a:off x="19491158" y="9384632"/>
              <a:ext cx="481263" cy="55345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775A22F-9776-C394-9EA9-D4A071641AED}"/>
                </a:ext>
              </a:extLst>
            </p:cNvPr>
            <p:cNvSpPr/>
            <p:nvPr/>
          </p:nvSpPr>
          <p:spPr>
            <a:xfrm>
              <a:off x="22523116" y="9384632"/>
              <a:ext cx="770020" cy="60157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BD9727D-1FA4-CCF6-227F-EE2F0494516A}"/>
              </a:ext>
            </a:extLst>
          </p:cNvPr>
          <p:cNvSpPr txBox="1"/>
          <p:nvPr/>
        </p:nvSpPr>
        <p:spPr>
          <a:xfrm>
            <a:off x="1564855" y="14080804"/>
            <a:ext cx="9300362" cy="52629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Lesion based analysis</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Structured dataset</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Performance on early detection</a:t>
            </a:r>
          </a:p>
          <a:p>
            <a:pPr marL="571500" indent="-571500">
              <a:buFont typeface="Arial" panose="020B0604020202020204" pitchFamily="34" charset="0"/>
              <a:buChar char="•"/>
            </a:pPr>
            <a:endParaRPr lang="en-US" sz="4800" dirty="0"/>
          </a:p>
        </p:txBody>
      </p:sp>
    </p:spTree>
    <p:extLst>
      <p:ext uri="{BB962C8B-B14F-4D97-AF65-F5344CB8AC3E}">
        <p14:creationId xmlns:p14="http://schemas.microsoft.com/office/powerpoint/2010/main" val="299509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88;p1">
            <a:extLst>
              <a:ext uri="{FF2B5EF4-FFF2-40B4-BE49-F238E27FC236}">
                <a16:creationId xmlns:a16="http://schemas.microsoft.com/office/drawing/2014/main" id="{E7FAC259-4C37-674E-8DE9-1E7AEAAE4FD4}"/>
              </a:ext>
            </a:extLst>
          </p:cNvPr>
          <p:cNvPicPr preferRelativeResize="0"/>
          <p:nvPr/>
        </p:nvPicPr>
        <p:blipFill rotWithShape="1">
          <a:blip r:embed="rId3">
            <a:alphaModFix/>
          </a:blip>
          <a:srcRect b="28814"/>
          <a:stretch/>
        </p:blipFill>
        <p:spPr>
          <a:xfrm>
            <a:off x="1" y="-73182"/>
            <a:ext cx="37385624" cy="2616357"/>
          </a:xfrm>
          <a:prstGeom prst="rect">
            <a:avLst/>
          </a:prstGeom>
          <a:blipFill dpi="0" rotWithShape="1">
            <a:blip r:embed="rId4">
              <a:alphaModFix amt="24000"/>
            </a:blip>
            <a:srcRect/>
            <a:tile tx="0" ty="0" sx="100000" sy="100000" flip="none" algn="tl"/>
          </a:blipFill>
          <a:ln>
            <a:noFill/>
          </a:ln>
          <a:effectLst>
            <a:outerShdw blurRad="50800" dist="50800" dir="5400000" algn="ctr" rotWithShape="0">
              <a:srgbClr val="000000">
                <a:alpha val="0"/>
              </a:srgbClr>
            </a:outerShdw>
          </a:effectLst>
        </p:spPr>
      </p:pic>
      <p:sp>
        <p:nvSpPr>
          <p:cNvPr id="3" name="TextBox 2">
            <a:extLst>
              <a:ext uri="{FF2B5EF4-FFF2-40B4-BE49-F238E27FC236}">
                <a16:creationId xmlns:a16="http://schemas.microsoft.com/office/drawing/2014/main" id="{11C64A18-AEFD-F9A4-B3CB-1A5932450238}"/>
              </a:ext>
            </a:extLst>
          </p:cNvPr>
          <p:cNvSpPr txBox="1"/>
          <p:nvPr/>
        </p:nvSpPr>
        <p:spPr>
          <a:xfrm>
            <a:off x="857250" y="634831"/>
            <a:ext cx="17087850" cy="1200329"/>
          </a:xfrm>
          <a:prstGeom prst="rect">
            <a:avLst/>
          </a:prstGeom>
          <a:noFill/>
        </p:spPr>
        <p:txBody>
          <a:bodyPr wrap="square" rtlCol="0">
            <a:spAutoFit/>
          </a:bodyPr>
          <a:lstStyle/>
          <a:p>
            <a:r>
              <a:rPr lang="en-US" sz="7200" cap="small" dirty="0">
                <a:solidFill>
                  <a:schemeClr val="bg1"/>
                </a:solidFill>
              </a:rPr>
              <a:t>Methods</a:t>
            </a:r>
          </a:p>
        </p:txBody>
      </p:sp>
      <p:grpSp>
        <p:nvGrpSpPr>
          <p:cNvPr id="12" name="Group 11">
            <a:extLst>
              <a:ext uri="{FF2B5EF4-FFF2-40B4-BE49-F238E27FC236}">
                <a16:creationId xmlns:a16="http://schemas.microsoft.com/office/drawing/2014/main" id="{BAF6987F-6BFF-D211-26CD-E99CF06F3F86}"/>
              </a:ext>
            </a:extLst>
          </p:cNvPr>
          <p:cNvGrpSpPr/>
          <p:nvPr/>
        </p:nvGrpSpPr>
        <p:grpSpPr>
          <a:xfrm>
            <a:off x="415573" y="2945733"/>
            <a:ext cx="36539237" cy="8324305"/>
            <a:chOff x="423193" y="3619500"/>
            <a:chExt cx="36539237" cy="8324305"/>
          </a:xfrm>
        </p:grpSpPr>
        <p:pic>
          <p:nvPicPr>
            <p:cNvPr id="8" name="Picture 7">
              <a:extLst>
                <a:ext uri="{FF2B5EF4-FFF2-40B4-BE49-F238E27FC236}">
                  <a16:creationId xmlns:a16="http://schemas.microsoft.com/office/drawing/2014/main" id="{8FC3F247-4724-DA6F-68DE-D49FA9B145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193" y="3619500"/>
              <a:ext cx="36539237" cy="5524500"/>
            </a:xfrm>
            <a:prstGeom prst="rect">
              <a:avLst/>
            </a:prstGeom>
            <a:noFill/>
            <a:ln>
              <a:noFill/>
            </a:ln>
          </p:spPr>
        </p:pic>
        <p:sp>
          <p:nvSpPr>
            <p:cNvPr id="11" name="TextBox 10">
              <a:extLst>
                <a:ext uri="{FF2B5EF4-FFF2-40B4-BE49-F238E27FC236}">
                  <a16:creationId xmlns:a16="http://schemas.microsoft.com/office/drawing/2014/main" id="{EB3FBD8D-09BF-1406-2241-B89952C151F4}"/>
                </a:ext>
              </a:extLst>
            </p:cNvPr>
            <p:cNvSpPr txBox="1"/>
            <p:nvPr/>
          </p:nvSpPr>
          <p:spPr>
            <a:xfrm>
              <a:off x="31706430" y="10343367"/>
              <a:ext cx="5256000" cy="1600438"/>
            </a:xfrm>
            <a:prstGeom prst="roundRect">
              <a:avLst/>
            </a:prstGeom>
            <a:solidFill>
              <a:schemeClr val="accent6"/>
            </a:solidFill>
            <a:ln>
              <a:solidFill>
                <a:schemeClr val="tx1"/>
              </a:solidFill>
            </a:ln>
          </p:spPr>
          <p:txBody>
            <a:bodyPr wrap="square" rtlCol="0">
              <a:spAutoFit/>
            </a:bodyPr>
            <a:lstStyle/>
            <a:p>
              <a:pPr algn="ctr"/>
              <a:r>
                <a:rPr lang="en-US" sz="4400" b="1" dirty="0">
                  <a:latin typeface="Calibri Light" panose="020F0302020204030204" pitchFamily="34" charset="0"/>
                  <a:cs typeface="Calibri Light" panose="020F0302020204030204" pitchFamily="34" charset="0"/>
                </a:rPr>
                <a:t>Time windows definition</a:t>
              </a:r>
            </a:p>
          </p:txBody>
        </p:sp>
      </p:grpSp>
      <p:cxnSp>
        <p:nvCxnSpPr>
          <p:cNvPr id="36" name="Connector: Elbow 35">
            <a:extLst>
              <a:ext uri="{FF2B5EF4-FFF2-40B4-BE49-F238E27FC236}">
                <a16:creationId xmlns:a16="http://schemas.microsoft.com/office/drawing/2014/main" id="{697769EF-C2C4-CF09-2AD6-EFDEF81026F3}"/>
              </a:ext>
            </a:extLst>
          </p:cNvPr>
          <p:cNvCxnSpPr>
            <a:cxnSpLocks/>
          </p:cNvCxnSpPr>
          <p:nvPr/>
        </p:nvCxnSpPr>
        <p:spPr>
          <a:xfrm rot="10800000" flipV="1">
            <a:off x="29451300" y="11280279"/>
            <a:ext cx="4875514" cy="3408492"/>
          </a:xfrm>
          <a:prstGeom prst="bentConnector3">
            <a:avLst>
              <a:gd name="adj1" fmla="val -13"/>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3091BF45-C531-C6A7-B061-1D2EEF2BA4FA}"/>
              </a:ext>
            </a:extLst>
          </p:cNvPr>
          <p:cNvCxnSpPr>
            <a:cxnSpLocks/>
          </p:cNvCxnSpPr>
          <p:nvPr/>
        </p:nvCxnSpPr>
        <p:spPr>
          <a:xfrm>
            <a:off x="34326810" y="7964905"/>
            <a:ext cx="1" cy="1704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0" name="Picture 39">
            <a:extLst>
              <a:ext uri="{FF2B5EF4-FFF2-40B4-BE49-F238E27FC236}">
                <a16:creationId xmlns:a16="http://schemas.microsoft.com/office/drawing/2014/main" id="{CB9EC58E-BEA5-41FF-0419-B6961C3602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43875" y="9572179"/>
            <a:ext cx="16579514" cy="10233183"/>
          </a:xfrm>
          <a:prstGeom prst="rect">
            <a:avLst/>
          </a:prstGeom>
          <a:noFill/>
          <a:ln>
            <a:noFill/>
          </a:ln>
        </p:spPr>
      </p:pic>
      <p:sp>
        <p:nvSpPr>
          <p:cNvPr id="6" name="TextBox 5">
            <a:extLst>
              <a:ext uri="{FF2B5EF4-FFF2-40B4-BE49-F238E27FC236}">
                <a16:creationId xmlns:a16="http://schemas.microsoft.com/office/drawing/2014/main" id="{CB293C6C-0E7D-2316-544F-99267B19F677}"/>
              </a:ext>
            </a:extLst>
          </p:cNvPr>
          <p:cNvSpPr txBox="1"/>
          <p:nvPr/>
        </p:nvSpPr>
        <p:spPr>
          <a:xfrm>
            <a:off x="1890273" y="11345160"/>
            <a:ext cx="9300362" cy="821763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Lesion based analysis</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Structured dataset</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Performance on early detection</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Results generalization</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Avoid bias towards AI</a:t>
            </a:r>
          </a:p>
          <a:p>
            <a:pPr marL="571500" indent="-571500">
              <a:buFont typeface="Arial" panose="020B0604020202020204" pitchFamily="34" charset="0"/>
              <a:buChar char="•"/>
            </a:pPr>
            <a:endParaRPr lang="en-US" sz="4800" dirty="0"/>
          </a:p>
        </p:txBody>
      </p:sp>
    </p:spTree>
    <p:extLst>
      <p:ext uri="{BB962C8B-B14F-4D97-AF65-F5344CB8AC3E}">
        <p14:creationId xmlns:p14="http://schemas.microsoft.com/office/powerpoint/2010/main" val="3945037530"/>
      </p:ext>
    </p:extLst>
  </p:cSld>
  <p:clrMapOvr>
    <a:masterClrMapping/>
  </p:clrMapOvr>
</p:sld>
</file>

<file path=ppt/theme/theme1.xml><?xml version="1.0" encoding="utf-8"?>
<a:theme xmlns:a="http://schemas.openxmlformats.org/drawingml/2006/main" name="Thème Office">
  <a:themeElements>
    <a:clrScheme name="Personnalisé 1">
      <a:dk1>
        <a:srgbClr val="30373D"/>
      </a:dk1>
      <a:lt1>
        <a:srgbClr val="FFFFFF"/>
      </a:lt1>
      <a:dk2>
        <a:srgbClr val="30373D"/>
      </a:dk2>
      <a:lt2>
        <a:srgbClr val="DCDCDC"/>
      </a:lt2>
      <a:accent1>
        <a:srgbClr val="165EA0"/>
      </a:accent1>
      <a:accent2>
        <a:srgbClr val="6DB7F2"/>
      </a:accent2>
      <a:accent3>
        <a:srgbClr val="A5A5A5"/>
      </a:accent3>
      <a:accent4>
        <a:srgbClr val="B5B5B5"/>
      </a:accent4>
      <a:accent5>
        <a:srgbClr val="5B9BD5"/>
      </a:accent5>
      <a:accent6>
        <a:srgbClr val="FF007F"/>
      </a:accent6>
      <a:hlink>
        <a:srgbClr val="6DB7F2"/>
      </a:hlink>
      <a:folHlink>
        <a:srgbClr val="1B70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5273</TotalTime>
  <Words>549</Words>
  <Application>Microsoft Office PowerPoint</Application>
  <PresentationFormat>Custom</PresentationFormat>
  <Paragraphs>203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Montserrat Medium</vt:lpstr>
      <vt:lpstr>Times New Roman</vt:lpstr>
      <vt:lpstr>Arial</vt:lpstr>
      <vt:lpstr>Calibri Light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Ekaterina Sinichkina</dc:creator>
  <cp:lastModifiedBy>Serena Pacilè</cp:lastModifiedBy>
  <cp:revision>35</cp:revision>
  <dcterms:created xsi:type="dcterms:W3CDTF">2020-08-11T09:57:50Z</dcterms:created>
  <dcterms:modified xsi:type="dcterms:W3CDTF">2022-11-30T18:24:30Z</dcterms:modified>
</cp:coreProperties>
</file>